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87" r:id="rId6"/>
    <p:sldId id="288" r:id="rId7"/>
    <p:sldId id="286" r:id="rId8"/>
    <p:sldId id="266" r:id="rId9"/>
    <p:sldId id="270" r:id="rId10"/>
    <p:sldId id="277" r:id="rId11"/>
    <p:sldId id="289" r:id="rId12"/>
    <p:sldId id="284" r:id="rId13"/>
    <p:sldId id="278" r:id="rId14"/>
    <p:sldId id="281" r:id="rId15"/>
    <p:sldId id="285" r:id="rId16"/>
    <p:sldId id="267" r:id="rId17"/>
    <p:sldId id="282" r:id="rId18"/>
    <p:sldId id="28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F5E"/>
    <a:srgbClr val="12611F"/>
    <a:srgbClr val="B22157"/>
    <a:srgbClr val="8C0837"/>
    <a:srgbClr val="111E43"/>
    <a:srgbClr val="CA3320"/>
    <a:srgbClr val="BFD3B7"/>
    <a:srgbClr val="FFFFFF"/>
    <a:srgbClr val="C5705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23020-8D60-49E7-B4AD-5A119A303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1FF0C-0740-4473-983C-BA7BBBF70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0E989-B31B-452E-9875-35A81BA6A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B6A2-A1D8-4A02-982F-44FA9653CF77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98CCF-BA52-47B2-BFEA-ABE6A76C8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539C4-B51A-469E-BED6-B9A20179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8978-3442-40D6-A63A-C3E52B87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48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49F2-8684-4199-B341-20AB2729F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913B06-1B77-4A5C-A31F-6B6554007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C84EF-DF95-48F9-AB3A-7213D6D1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B6A2-A1D8-4A02-982F-44FA9653CF77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0B87C-CE98-424A-BFC0-1607EF19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BB310-4FE6-419D-B6AF-A472C5E1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8978-3442-40D6-A63A-C3E52B87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07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02AE9B-218F-44F5-B607-EB1D90302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A77AED-D0ED-4087-A3EC-CE500553A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683E3-6AC5-418E-8997-F4031AA17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B6A2-A1D8-4A02-982F-44FA9653CF77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8F2CA-7F50-4848-A9E0-9686974F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E1F3C-7D40-4E82-9089-C5659C55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8978-3442-40D6-A63A-C3E52B87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7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34CAF-41E1-4B88-AE57-334D244A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CF1F4-1510-4D71-AE66-D5E4AE1E5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9289F-BF30-4ABB-8EAD-22A48728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B6A2-A1D8-4A02-982F-44FA9653CF77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B06A4-CCE8-4375-A93A-CBDC1FAD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0C6B0-BD29-4943-926C-DE93BCE22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8978-3442-40D6-A63A-C3E52B87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9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03E9A-BC55-40DF-B83A-DCE0658CB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26BD0-D623-4612-95FE-8D378F5F4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B2592-244E-4F40-B4EB-29C4D1E15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B6A2-A1D8-4A02-982F-44FA9653CF77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9ECC3-34B1-45DC-BF25-AD3AA510D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0E71-829A-4A30-8D84-B973C19E4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8978-3442-40D6-A63A-C3E52B87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60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7C75-9BE4-4549-8DA3-A5FD59659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5A2BA-BA4F-4201-94E0-F8EA5A667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5F4B9-435D-435D-B1F9-448D388EB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F489E-23C9-4EA2-90FF-34A1E6DFF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B6A2-A1D8-4A02-982F-44FA9653CF77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EB392-1E41-42CE-BB60-E8BB53FEA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EAA2D-211A-4A9C-A332-62AC6584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8978-3442-40D6-A63A-C3E52B87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7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4146-028E-4A8E-9339-91166C16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E2139-0229-4D76-9E02-1ACA67499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0EB77-20E9-43C9-B056-EC7DBAC9D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CBB4A5-1FC9-47F7-BF2A-984A74B18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FF570-362E-4F18-B37B-DC346CCED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47100E-D35C-47E8-A442-1DD604800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B6A2-A1D8-4A02-982F-44FA9653CF77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AAA8D-9C39-4926-8808-C204BD3A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384729-6DC1-4106-89E2-049A8295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8978-3442-40D6-A63A-C3E52B87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9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E1CF-D2DD-4547-B9B9-21F136CEF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AD6464-36F4-4F2E-8E1D-C05D6D2B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B6A2-A1D8-4A02-982F-44FA9653CF77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9173E-6518-4BCE-B95F-45BE0DFB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76E37-BFC9-4A46-B623-C649EA05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8978-3442-40D6-A63A-C3E52B87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25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37EC0C-CDC9-4AD9-8A58-C75B2517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B6A2-A1D8-4A02-982F-44FA9653CF77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441535-467A-4764-AD4F-41A85234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1B188-9AE9-4BF5-B1AD-1285BA43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8978-3442-40D6-A63A-C3E52B87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41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1759-964B-43E0-A043-ACC03552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7666C-305F-44A1-A3F8-629F54F4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08F5D-9539-4D4E-960F-E6FFA03DD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6C4A-5745-4429-A939-EAB78B2CA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B6A2-A1D8-4A02-982F-44FA9653CF77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A13A0-BA93-43B1-AAA5-5B062384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35702-A5F8-4EB9-AE34-705EBE28C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8978-3442-40D6-A63A-C3E52B87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95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A4B28-4F7A-41C6-90F2-1E3A6925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FF6984-DC22-4F6A-90BF-7AF1FCCCE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7C0A2-5ED5-48D5-9F9A-5CF7522AB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C8D8D-E97C-463E-95B8-352DC7120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B6A2-A1D8-4A02-982F-44FA9653CF77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3DBC4-3DAF-40CF-9FD1-FD67FC7AD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7F647-780F-46A6-831F-311863A0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8978-3442-40D6-A63A-C3E52B87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6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BBDB6-D275-4B6C-9A3D-E64B082B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D3677-F7D9-4268-951A-21AD6BAC5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5F6F2-0FB3-40B5-8BF2-67D7F1B20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B6A2-A1D8-4A02-982F-44FA9653CF77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4DACA-3D68-49E7-871B-60FF586F9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53F8F-6EDB-4561-895D-CC5047B32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38978-3442-40D6-A63A-C3E52B87B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5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96CFD0-FBB2-4AA8-BA00-5B3B3A8FE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295" y="-1279336"/>
            <a:ext cx="12846823" cy="917510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F31812-451A-4783-BB5C-A5C1AF847F8E}"/>
              </a:ext>
            </a:extLst>
          </p:cNvPr>
          <p:cNvSpPr/>
          <p:nvPr/>
        </p:nvSpPr>
        <p:spPr>
          <a:xfrm>
            <a:off x="-496530" y="1976284"/>
            <a:ext cx="13588415" cy="2418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E5CCEB-759A-45E5-8553-B7D8966D2798}"/>
              </a:ext>
            </a:extLst>
          </p:cNvPr>
          <p:cNvSpPr/>
          <p:nvPr/>
        </p:nvSpPr>
        <p:spPr>
          <a:xfrm>
            <a:off x="0" y="3593501"/>
            <a:ext cx="1219200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2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Մրցում են </a:t>
            </a:r>
            <a:r>
              <a:rPr lang="en-US" sz="2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hy-AM" sz="2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դասարանցիները</a:t>
            </a:r>
            <a:endParaRPr lang="en-US" sz="25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44AEE5-E2DB-4C56-96E0-48623DD5F195}"/>
              </a:ext>
            </a:extLst>
          </p:cNvPr>
          <p:cNvSpPr/>
          <p:nvPr/>
        </p:nvSpPr>
        <p:spPr>
          <a:xfrm>
            <a:off x="0" y="1950702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Մաթեմատիկական մրցաշար</a:t>
            </a:r>
            <a:r>
              <a:rPr lang="ru-RU" altLang="ru-RU" sz="5400" b="1">
                <a:latin typeface="Sylfaen" panose="010A0502050306030303" pitchFamily="18" charset="0"/>
              </a:rPr>
              <a:t> Математический турнир</a:t>
            </a:r>
            <a:r>
              <a:rPr lang="ru-RU" altLang="ru-RU" sz="2800" b="1">
                <a:latin typeface="Sylfaen" panose="010A0502050306030303" pitchFamily="18" charset="0"/>
              </a:rPr>
              <a:t> </a:t>
            </a:r>
            <a:endParaRPr lang="en-US" sz="54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ending_skiz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87200" y="70410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4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repeatCount="5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AEEF1-53CC-4A5C-B9AF-8CFAD4F30A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28" b="4828"/>
          <a:stretch/>
        </p:blipFill>
        <p:spPr>
          <a:xfrm>
            <a:off x="0" y="1"/>
            <a:ext cx="330625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64A7F7-A67F-4795-9957-5865E21A54E7}"/>
              </a:ext>
            </a:extLst>
          </p:cNvPr>
          <p:cNvSpPr/>
          <p:nvPr/>
        </p:nvSpPr>
        <p:spPr>
          <a:xfrm>
            <a:off x="3450417" y="280216"/>
            <a:ext cx="8741583" cy="15234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y-AM" sz="4500" b="1" cap="none" spc="0">
                <a:ln w="0">
                  <a:solidFill>
                    <a:srgbClr val="12611F"/>
                  </a:solidFill>
                </a:ln>
                <a:solidFill>
                  <a:srgbClr val="12611F"/>
                </a:solidFill>
                <a:latin typeface="Sylfaen" panose="010A0502050306030303" pitchFamily="18" charset="0"/>
              </a:rPr>
              <a:t>Հայտնի մաթեմատիկոսներ</a:t>
            </a:r>
            <a:br>
              <a:rPr lang="hy-AM" sz="4500" b="1" cap="none" spc="0">
                <a:ln w="0">
                  <a:solidFill>
                    <a:srgbClr val="12611F"/>
                  </a:solidFill>
                </a:ln>
                <a:solidFill>
                  <a:srgbClr val="12611F"/>
                </a:solidFill>
                <a:latin typeface="Sylfaen" panose="010A0502050306030303" pitchFamily="18" charset="0"/>
              </a:rPr>
            </a:br>
            <a:r>
              <a:rPr lang="ru-RU" altLang="ru-RU" sz="4500" b="1">
                <a:solidFill>
                  <a:srgbClr val="12611F"/>
                </a:solidFill>
                <a:latin typeface="Sylfaen" panose="010A0502050306030303" pitchFamily="18" charset="0"/>
              </a:rPr>
              <a:t>Известные математики</a:t>
            </a:r>
            <a:endParaRPr lang="en-US" sz="4500" b="1" cap="none" spc="0" dirty="0">
              <a:ln w="0">
                <a:solidFill>
                  <a:srgbClr val="12611F"/>
                </a:solidFill>
              </a:ln>
              <a:solidFill>
                <a:srgbClr val="12611F"/>
              </a:solidFill>
              <a:latin typeface="Sylfaen" panose="010A050205030603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FC84D4-2023-4D0E-AF77-56EDF49B4820}"/>
              </a:ext>
            </a:extLst>
          </p:cNvPr>
          <p:cNvSpPr/>
          <p:nvPr/>
        </p:nvSpPr>
        <p:spPr>
          <a:xfrm>
            <a:off x="3450418" y="2304959"/>
            <a:ext cx="788524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4500" b="1">
                <a:ln w="0"/>
                <a:solidFill>
                  <a:srgbClr val="085F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Տնային առաջադրանք</a:t>
            </a:r>
          </a:p>
          <a:p>
            <a:pPr algn="ctr"/>
            <a:r>
              <a:rPr lang="ru-RU" altLang="ru-RU" sz="4500" b="1">
                <a:solidFill>
                  <a:srgbClr val="085F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Домашнее задание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56FA1E-DFC0-4779-B229-0B3270560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C81616A-9972-4CFE-99C1-475BA73A3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68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AEEF1-53CC-4A5C-B9AF-8CFAD4F30A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28" b="4828"/>
          <a:stretch/>
        </p:blipFill>
        <p:spPr>
          <a:xfrm>
            <a:off x="9129486" y="0"/>
            <a:ext cx="330625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DF5BC8-02B3-434E-B2BE-751734FDF149}"/>
              </a:ext>
            </a:extLst>
          </p:cNvPr>
          <p:cNvSpPr/>
          <p:nvPr/>
        </p:nvSpPr>
        <p:spPr>
          <a:xfrm>
            <a:off x="531752" y="2967335"/>
            <a:ext cx="83006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5400" b="0" cap="none" spc="0">
                <a:ln w="0">
                  <a:solidFill>
                    <a:srgbClr val="12611F"/>
                  </a:solidFill>
                </a:ln>
                <a:solidFill>
                  <a:srgbClr val="126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Արդյունքների ամփոփում</a:t>
            </a:r>
            <a:br>
              <a:rPr lang="hy-AM" sz="5400" b="0" cap="none" spc="0">
                <a:ln w="0">
                  <a:solidFill>
                    <a:srgbClr val="12611F"/>
                  </a:solidFill>
                </a:ln>
                <a:solidFill>
                  <a:srgbClr val="126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</a:br>
            <a:r>
              <a:rPr lang="ru-RU" altLang="ru-RU" sz="5400" b="1">
                <a:solidFill>
                  <a:srgbClr val="126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Резюме результатов</a:t>
            </a:r>
            <a:endParaRPr lang="en-US" sz="5400" b="0" cap="none" spc="0">
              <a:ln w="0">
                <a:solidFill>
                  <a:srgbClr val="12611F"/>
                </a:solidFill>
              </a:ln>
              <a:solidFill>
                <a:srgbClr val="12611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ylfaen" panose="010A0502050306030303" pitchFamily="18" charset="0"/>
            </a:endParaRPr>
          </a:p>
        </p:txBody>
      </p:sp>
      <p:pic>
        <p:nvPicPr>
          <p:cNvPr id="4" name="ardyunq~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1950" y="6281736"/>
            <a:ext cx="2952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4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C3CA1F-F37D-4A78-98CB-1174A97E630E}"/>
              </a:ext>
            </a:extLst>
          </p:cNvPr>
          <p:cNvSpPr/>
          <p:nvPr/>
        </p:nvSpPr>
        <p:spPr>
          <a:xfrm>
            <a:off x="3545211" y="1893835"/>
            <a:ext cx="7613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y-AM" sz="2200" b="1">
                <a:latin typeface="Sylfaen" panose="010A0502050306030303" pitchFamily="18" charset="0"/>
              </a:rPr>
              <a:t>Գտիր ուղղանկյան մակերեսը և պարագիծը:</a:t>
            </a:r>
            <a:br>
              <a:rPr lang="hy-AM" sz="2200" b="1">
                <a:latin typeface="Sylfaen" panose="010A0502050306030303" pitchFamily="18" charset="0"/>
              </a:rPr>
            </a:br>
            <a:r>
              <a:rPr lang="ru-RU" altLang="ru-RU" sz="2200" b="1">
                <a:latin typeface="Sylfaen" panose="010A0502050306030303" pitchFamily="18" charset="0"/>
              </a:rPr>
              <a:t>Найдите площадь и</a:t>
            </a:r>
            <a:r>
              <a:rPr lang="hy-AM" altLang="ru-RU" sz="2200" b="1">
                <a:latin typeface="Sylfaen" panose="010A0502050306030303" pitchFamily="18" charset="0"/>
              </a:rPr>
              <a:t> </a:t>
            </a:r>
            <a:r>
              <a:rPr lang="ru-RU" altLang="ru-RU" sz="2200" b="1">
                <a:solidFill>
                  <a:srgbClr val="202124"/>
                </a:solidFill>
                <a:latin typeface="Sylfaen" panose="010A0502050306030303" pitchFamily="18" charset="0"/>
              </a:rPr>
              <a:t>периметр</a:t>
            </a:r>
            <a:r>
              <a:rPr lang="hy-AM" altLang="ru-RU" sz="2200" b="1">
                <a:solidFill>
                  <a:srgbClr val="202124"/>
                </a:solidFill>
                <a:latin typeface="Sylfaen" panose="010A0502050306030303" pitchFamily="18" charset="0"/>
              </a:rPr>
              <a:t> </a:t>
            </a:r>
            <a:r>
              <a:rPr lang="ru-RU" altLang="ru-RU" sz="2200" b="1">
                <a:latin typeface="Sylfaen" panose="010A0502050306030303" pitchFamily="18" charset="0"/>
              </a:rPr>
              <a:t>прямоугольника.</a:t>
            </a:r>
            <a:endParaRPr lang="ru-RU" sz="2200" b="1">
              <a:latin typeface="Sylfaen" panose="010A050205030603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83945-E599-49B7-AE6F-0B0D009BAB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28" b="4828"/>
          <a:stretch/>
        </p:blipFill>
        <p:spPr>
          <a:xfrm>
            <a:off x="0" y="1"/>
            <a:ext cx="330625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E42E38-5BA2-4BA6-B207-CFFCF47DC8C3}"/>
              </a:ext>
            </a:extLst>
          </p:cNvPr>
          <p:cNvSpPr/>
          <p:nvPr/>
        </p:nvSpPr>
        <p:spPr>
          <a:xfrm>
            <a:off x="3394370" y="134029"/>
            <a:ext cx="840234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5000" b="1">
                <a:ln>
                  <a:solidFill>
                    <a:srgbClr val="12611F"/>
                  </a:solidFill>
                </a:ln>
                <a:solidFill>
                  <a:srgbClr val="126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«Հաշվի՛ր իմ փոխարեն»</a:t>
            </a:r>
            <a:br>
              <a:rPr lang="hy-AM" sz="5000" b="1">
                <a:ln>
                  <a:solidFill>
                    <a:srgbClr val="12611F"/>
                  </a:solidFill>
                </a:ln>
                <a:solidFill>
                  <a:srgbClr val="126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400" b="1">
                <a:solidFill>
                  <a:srgbClr val="12611F"/>
                </a:solidFill>
                <a:latin typeface="Sylfaen" panose="010A0502050306030303" pitchFamily="18" charset="0"/>
              </a:rPr>
              <a:t>Считай вместо меня</a:t>
            </a:r>
            <a:r>
              <a:rPr lang="hy-AM" sz="5400" b="1">
                <a:solidFill>
                  <a:srgbClr val="12611F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hy-AM" sz="5000" b="1">
                <a:ln>
                  <a:solidFill>
                    <a:srgbClr val="12611F"/>
                  </a:solidFill>
                </a:ln>
                <a:solidFill>
                  <a:srgbClr val="126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endParaRPr lang="ru-RU" sz="3000" b="1">
              <a:ln>
                <a:solidFill>
                  <a:srgbClr val="12611F"/>
                </a:solidFill>
              </a:ln>
              <a:solidFill>
                <a:srgbClr val="1261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2B90149-7D62-421C-B3AE-7BF85B349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07A94A-FFB3-4562-9109-9102BB5C9030}"/>
              </a:ext>
            </a:extLst>
          </p:cNvPr>
          <p:cNvSpPr/>
          <p:nvPr/>
        </p:nvSpPr>
        <p:spPr>
          <a:xfrm>
            <a:off x="4731026" y="3048000"/>
            <a:ext cx="2160104" cy="1035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09B139-B59A-4B06-A816-2743CCCECABD}"/>
              </a:ext>
            </a:extLst>
          </p:cNvPr>
          <p:cNvSpPr/>
          <p:nvPr/>
        </p:nvSpPr>
        <p:spPr>
          <a:xfrm>
            <a:off x="4121565" y="3365690"/>
            <a:ext cx="6094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3սմ</a:t>
            </a:r>
            <a:endParaRPr lang="en-US" sz="2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175F46-3CE4-4C42-AEBA-9D18C20DE1AA}"/>
              </a:ext>
            </a:extLst>
          </p:cNvPr>
          <p:cNvSpPr/>
          <p:nvPr/>
        </p:nvSpPr>
        <p:spPr>
          <a:xfrm>
            <a:off x="5424957" y="2711200"/>
            <a:ext cx="6094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6սմ</a:t>
            </a:r>
            <a:endParaRPr lang="en-US" sz="2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FC234E2-6483-4727-8AB1-3675D5829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CE39CC-BBC3-48B0-8BBC-06A562D386DC}"/>
              </a:ext>
            </a:extLst>
          </p:cNvPr>
          <p:cNvSpPr/>
          <p:nvPr/>
        </p:nvSpPr>
        <p:spPr>
          <a:xfrm>
            <a:off x="3618749" y="4468214"/>
            <a:ext cx="840234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hy-AM" sz="2200" b="1">
                <a:latin typeface="Sylfaen" panose="010A0502050306030303" pitchFamily="18" charset="0"/>
              </a:rPr>
              <a:t>Պատկերի մակերեսը 36 քառակուսի սանտիմետր է: Պատկերի բարձրությունը 6 սանտիմետր է:</a:t>
            </a:r>
          </a:p>
          <a:p>
            <a:pPr fontAlgn="base"/>
            <a:r>
              <a:rPr lang="hy-AM" sz="2200" b="1">
                <a:latin typeface="Sylfaen" panose="010A0502050306030303" pitchFamily="18" charset="0"/>
              </a:rPr>
              <a:t>    Գտիր պատկերի լայնությունը:</a:t>
            </a:r>
            <a:br>
              <a:rPr lang="hy-AM" sz="2200" b="1">
                <a:latin typeface="Sylfaen" panose="010A0502050306030303" pitchFamily="18" charset="0"/>
              </a:rPr>
            </a:br>
            <a:r>
              <a:rPr lang="hy-AM" sz="2200" b="1">
                <a:latin typeface="Sylfaen" panose="010A0502050306030303" pitchFamily="18" charset="0"/>
              </a:rPr>
              <a:t>   </a:t>
            </a:r>
            <a:r>
              <a:rPr lang="ru-RU" altLang="ru-RU" sz="2200" b="1">
                <a:latin typeface="Sylfaen" panose="010A0502050306030303" pitchFamily="18" charset="0"/>
              </a:rPr>
              <a:t>Площадь изображения 36 квадратных сантиметров. Высота </a:t>
            </a:r>
            <a:r>
              <a:rPr lang="hy-AM" altLang="ru-RU" sz="2200" b="1">
                <a:latin typeface="Sylfaen" panose="010A0502050306030303" pitchFamily="18" charset="0"/>
              </a:rPr>
              <a:t>     </a:t>
            </a:r>
            <a:br>
              <a:rPr lang="hy-AM" altLang="ru-RU" sz="2200" b="1">
                <a:latin typeface="Sylfaen" panose="010A0502050306030303" pitchFamily="18" charset="0"/>
              </a:rPr>
            </a:br>
            <a:r>
              <a:rPr lang="hy-AM" altLang="ru-RU" sz="2200" b="1">
                <a:latin typeface="Sylfaen" panose="010A0502050306030303" pitchFamily="18" charset="0"/>
              </a:rPr>
              <a:t>   </a:t>
            </a:r>
            <a:r>
              <a:rPr lang="ru-RU" altLang="ru-RU" sz="2200" b="1">
                <a:latin typeface="Sylfaen" panose="010A0502050306030303" pitchFamily="18" charset="0"/>
              </a:rPr>
              <a:t>изображения 6 сантиметров. Найдите ширину изображения.</a:t>
            </a:r>
            <a:endParaRPr lang="hy-AM" sz="2200" b="1" i="0">
              <a:effectLst/>
              <a:latin typeface="Sylfaen" panose="010A0502050306030303" pitchFamily="18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B3995D15-9675-456D-AF23-CA051D216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D966E0-BC7C-4AF7-8B9F-5593331573FC}"/>
              </a:ext>
            </a:extLst>
          </p:cNvPr>
          <p:cNvSpPr/>
          <p:nvPr/>
        </p:nvSpPr>
        <p:spPr>
          <a:xfrm>
            <a:off x="8708959" y="2911255"/>
            <a:ext cx="1346844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200" b="1" cap="none" spc="0">
                <a:ln w="0"/>
                <a:solidFill>
                  <a:srgbClr val="12611F"/>
                </a:solidFill>
                <a:latin typeface="Sylfaen" panose="010A0502050306030303" pitchFamily="18" charset="0"/>
              </a:rPr>
              <a:t>S = 18</a:t>
            </a:r>
            <a:r>
              <a:rPr lang="hy-AM" sz="2200" b="1">
                <a:solidFill>
                  <a:srgbClr val="12611F"/>
                </a:solidFill>
                <a:latin typeface="Sylfaen" panose="010A0502050306030303" pitchFamily="18" charset="0"/>
              </a:rPr>
              <a:t> սմ</a:t>
            </a:r>
            <a:r>
              <a:rPr lang="en-US" sz="2200" b="1" baseline="30000">
                <a:solidFill>
                  <a:srgbClr val="12611F"/>
                </a:solidFill>
                <a:latin typeface="Sylfaen" panose="010A0502050306030303" pitchFamily="18" charset="0"/>
              </a:rPr>
              <a:t>2</a:t>
            </a:r>
            <a:endParaRPr lang="hy-AM" sz="2200" b="1" baseline="30000">
              <a:ln w="0"/>
              <a:solidFill>
                <a:srgbClr val="12611F"/>
              </a:solidFill>
              <a:latin typeface="Sylfaen" panose="010A0502050306030303" pitchFamily="18" charset="0"/>
            </a:endParaRPr>
          </a:p>
          <a:p>
            <a:r>
              <a:rPr lang="en-US" sz="3000" b="1" baseline="30000">
                <a:ln w="0"/>
                <a:solidFill>
                  <a:srgbClr val="12611F"/>
                </a:solidFill>
                <a:latin typeface="Sylfaen" panose="010A0502050306030303" pitchFamily="18" charset="0"/>
              </a:rPr>
              <a:t>P = 24</a:t>
            </a:r>
            <a:r>
              <a:rPr lang="hy-AM" sz="3000" b="1" baseline="30000">
                <a:ln w="0"/>
                <a:solidFill>
                  <a:srgbClr val="12611F"/>
                </a:solidFill>
                <a:latin typeface="Sylfaen" panose="010A0502050306030303" pitchFamily="18" charset="0"/>
              </a:rPr>
              <a:t>սմ</a:t>
            </a:r>
            <a:endParaRPr lang="ru-RU" sz="3000" b="1">
              <a:solidFill>
                <a:srgbClr val="12611F"/>
              </a:solidFill>
              <a:latin typeface="Sylfaen" panose="010A0502050306030303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FEF321-6FB5-4D78-9A66-EF79C29E3827}"/>
              </a:ext>
            </a:extLst>
          </p:cNvPr>
          <p:cNvSpPr/>
          <p:nvPr/>
        </p:nvSpPr>
        <p:spPr>
          <a:xfrm>
            <a:off x="9121675" y="4991434"/>
            <a:ext cx="11288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>
                <a:ln w="0"/>
                <a:solidFill>
                  <a:srgbClr val="12611F"/>
                </a:solidFill>
                <a:latin typeface="Sylfaen" panose="010A0502050306030303" pitchFamily="18" charset="0"/>
              </a:rPr>
              <a:t>b = 6</a:t>
            </a:r>
            <a:r>
              <a:rPr lang="hy-AM" sz="2200" b="1">
                <a:solidFill>
                  <a:srgbClr val="12611F"/>
                </a:solidFill>
                <a:latin typeface="Sylfaen" panose="010A0502050306030303" pitchFamily="18" charset="0"/>
              </a:rPr>
              <a:t> սմ</a:t>
            </a:r>
            <a:endParaRPr lang="hy-AM" sz="2200" b="1" baseline="30000">
              <a:ln w="0"/>
              <a:solidFill>
                <a:srgbClr val="12611F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3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10" grpId="0"/>
      <p:bldP spid="15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AEEF1-53CC-4A5C-B9AF-8CFAD4F30A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28" b="4828"/>
          <a:stretch/>
        </p:blipFill>
        <p:spPr>
          <a:xfrm>
            <a:off x="0" y="1"/>
            <a:ext cx="330625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74E6E6D-5039-4360-9D0C-679A2C2B041E}"/>
                  </a:ext>
                </a:extLst>
              </p:cNvPr>
              <p:cNvSpPr/>
              <p:nvPr/>
            </p:nvSpPr>
            <p:spPr>
              <a:xfrm>
                <a:off x="3662056" y="1843516"/>
                <a:ext cx="700753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00B050"/>
                  </a:buClr>
                  <a:buFont typeface="Wingdings" panose="05000000000000000000" pitchFamily="2" charset="2"/>
                  <a:buChar char="v"/>
                </a:pPr>
                <a:r>
                  <a:rPr lang="hy-AM" sz="2200" b="1">
                    <a:effectLst/>
                    <a:latin typeface="Sylfaen" panose="010A0502050306030303" pitchFamily="18" charset="0"/>
                  </a:rPr>
                  <a:t>Կատարել գործողությունը. Посчитай выражение:</a:t>
                </a:r>
              </a:p>
              <a:p>
                <a:pPr marL="342900" indent="-342900">
                  <a:buClr>
                    <a:srgbClr val="00B050"/>
                  </a:buClr>
                  <a:buFont typeface="Wingdings" panose="05000000000000000000" pitchFamily="2" charset="2"/>
                  <a:buChar char="v"/>
                </a:pPr>
                <a:r>
                  <a:rPr lang="ru-RU" sz="2200" b="1">
                    <a:effectLst/>
                    <a:latin typeface="Sylfaen" panose="010A0502050306030303" pitchFamily="18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ru-RU" sz="2200" b="1" i="1" smtClean="0">
                        <a:effectLst/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200" b="1">
                    <a:effectLst/>
                    <a:latin typeface="Sylfaen" panose="010A0502050306030303" pitchFamily="18" charset="0"/>
                  </a:rPr>
                  <a:t> 0 + 26 : 26 + ( 6 </a:t>
                </a:r>
                <a:r>
                  <a:rPr lang="en-US" sz="2200" b="1">
                    <a:effectLst/>
                    <a:latin typeface="Sylfaen" panose="010A0502050306030303" pitchFamily="18" charset="0"/>
                  </a:rPr>
                  <a:t>-</a:t>
                </a:r>
                <a:r>
                  <a:rPr lang="ru-RU" sz="2200" b="1">
                    <a:effectLst/>
                    <a:latin typeface="Sylfaen" panose="010A0502050306030303" pitchFamily="18" charset="0"/>
                  </a:rPr>
                  <a:t> 6 ) </a:t>
                </a:r>
                <a14:m>
                  <m:oMath xmlns:m="http://schemas.openxmlformats.org/officeDocument/2006/math">
                    <m:r>
                      <a:rPr lang="ru-RU" sz="2200" b="1" i="1" smtClean="0">
                        <a:effectLst/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200" b="1">
                    <a:effectLst/>
                    <a:latin typeface="Sylfaen" panose="010A0502050306030303" pitchFamily="18" charset="0"/>
                  </a:rPr>
                  <a:t> 7 + 0 : 28 + 18</a:t>
                </a:r>
                <a:r>
                  <a:rPr lang="en-US" sz="2200" b="1">
                    <a:effectLst/>
                    <a:latin typeface="Sylfaen" panose="010A0502050306030303" pitchFamily="18" charset="0"/>
                  </a:rPr>
                  <a:t> =</a:t>
                </a:r>
                <a:endParaRPr lang="ru-RU" sz="2200" b="1">
                  <a:effectLst/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74E6E6D-5039-4360-9D0C-679A2C2B04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056" y="1843516"/>
                <a:ext cx="7007531" cy="769441"/>
              </a:xfrm>
              <a:prstGeom prst="rect">
                <a:avLst/>
              </a:prstGeom>
              <a:blipFill>
                <a:blip r:embed="rId3"/>
                <a:stretch>
                  <a:fillRect l="-957" t="-4724" b="-14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7880A8E-E56A-4F38-9D35-656F1C482AA3}"/>
              </a:ext>
            </a:extLst>
          </p:cNvPr>
          <p:cNvSpPr/>
          <p:nvPr/>
        </p:nvSpPr>
        <p:spPr>
          <a:xfrm>
            <a:off x="3662055" y="2895743"/>
            <a:ext cx="8134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ru-RU" sz="2200" b="1" dirty="0" err="1">
                <a:latin typeface="Sylfaen" panose="010A0502050306030303" pitchFamily="18" charset="0"/>
              </a:rPr>
              <a:t>Oգտվելով</a:t>
            </a:r>
            <a:r>
              <a:rPr lang="ru-RU" sz="2200" b="1" dirty="0">
                <a:latin typeface="Sylfaen" panose="010A0502050306030303" pitchFamily="18" charset="0"/>
              </a:rPr>
              <a:t>  </a:t>
            </a:r>
            <a:r>
              <a:rPr lang="ru-RU" sz="2200" b="1" dirty="0" err="1">
                <a:latin typeface="Sylfaen" panose="010A0502050306030303" pitchFamily="18" charset="0"/>
              </a:rPr>
              <a:t>բաշխական</a:t>
            </a:r>
            <a:r>
              <a:rPr lang="ru-RU" sz="2200" b="1" dirty="0">
                <a:latin typeface="Sylfaen" panose="010A0502050306030303" pitchFamily="18" charset="0"/>
              </a:rPr>
              <a:t> </a:t>
            </a:r>
            <a:r>
              <a:rPr lang="ru-RU" sz="2200" b="1" dirty="0" err="1">
                <a:latin typeface="Sylfaen" panose="010A0502050306030303" pitchFamily="18" charset="0"/>
              </a:rPr>
              <a:t>օրենքից</a:t>
            </a:r>
            <a:r>
              <a:rPr lang="hy-AM" sz="2200" b="1" dirty="0">
                <a:latin typeface="Sylfaen" panose="010A0502050306030303" pitchFamily="18" charset="0"/>
              </a:rPr>
              <a:t>՝</a:t>
            </a:r>
            <a:r>
              <a:rPr lang="ru-RU" sz="2200" b="1" dirty="0">
                <a:latin typeface="Sylfaen" panose="010A0502050306030303" pitchFamily="18" charset="0"/>
              </a:rPr>
              <a:t> </a:t>
            </a:r>
            <a:r>
              <a:rPr lang="ru-RU" sz="2200" b="1" err="1">
                <a:latin typeface="Sylfaen" panose="010A0502050306030303" pitchFamily="18" charset="0"/>
              </a:rPr>
              <a:t>հաշվել</a:t>
            </a:r>
            <a:r>
              <a:rPr lang="ru-RU" sz="2200" b="1">
                <a:latin typeface="Sylfaen" panose="010A0502050306030303" pitchFamily="18" charset="0"/>
              </a:rPr>
              <a:t>.</a:t>
            </a:r>
            <a:r>
              <a:rPr lang="hy-AM" sz="2200" b="1">
                <a:latin typeface="Sylfaen" panose="010A0502050306030303" pitchFamily="18" charset="0"/>
              </a:rPr>
              <a:t> </a:t>
            </a:r>
            <a:br>
              <a:rPr lang="hy-AM" sz="2200" b="1">
                <a:latin typeface="Sylfaen" panose="010A0502050306030303" pitchFamily="18" charset="0"/>
              </a:rPr>
            </a:br>
            <a:r>
              <a:rPr lang="hy-AM" sz="2200" b="1">
                <a:latin typeface="Sylfaen" panose="010A0502050306030303" pitchFamily="18" charset="0"/>
              </a:rPr>
              <a:t>Сделай вычисление, используя распределительный закон:</a:t>
            </a:r>
            <a:endParaRPr lang="ru-RU" sz="2200" b="1" dirty="0">
              <a:latin typeface="Sylfaen" panose="010A05020503060303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A3807D-5011-4A45-8161-4F6CCCAFA27B}"/>
              </a:ext>
            </a:extLst>
          </p:cNvPr>
          <p:cNvSpPr/>
          <p:nvPr/>
        </p:nvSpPr>
        <p:spPr>
          <a:xfrm>
            <a:off x="3394370" y="134029"/>
            <a:ext cx="840234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5000" b="1">
                <a:ln>
                  <a:solidFill>
                    <a:srgbClr val="12611F"/>
                  </a:solidFill>
                </a:ln>
                <a:solidFill>
                  <a:srgbClr val="12611F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«Հաշվի՛ր իմ փոխարեն»</a:t>
            </a:r>
            <a:br>
              <a:rPr lang="hy-AM" sz="5000" b="1">
                <a:ln>
                  <a:solidFill>
                    <a:srgbClr val="12611F"/>
                  </a:solidFill>
                </a:ln>
                <a:solidFill>
                  <a:srgbClr val="12611F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400" b="1">
                <a:solidFill>
                  <a:srgbClr val="12611F"/>
                </a:solidFill>
                <a:latin typeface="Sylfaen" panose="010A0502050306030303" pitchFamily="18" charset="0"/>
              </a:rPr>
              <a:t>Считай вместо меня</a:t>
            </a:r>
            <a:r>
              <a:rPr lang="hy-AM" sz="5400" b="1">
                <a:solidFill>
                  <a:srgbClr val="12611F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hy-AM" sz="5000" b="1">
                <a:ln>
                  <a:solidFill>
                    <a:srgbClr val="12611F"/>
                  </a:solidFill>
                </a:ln>
                <a:solidFill>
                  <a:srgbClr val="12611F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endParaRPr lang="ru-RU" sz="3000" b="1">
              <a:ln>
                <a:solidFill>
                  <a:srgbClr val="12611F"/>
                </a:solidFill>
              </a:ln>
              <a:solidFill>
                <a:srgbClr val="12611F"/>
              </a:solidFill>
              <a:latin typeface="Sylfaen" panose="010A050205030603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A77E2E-6F2E-489B-A39B-7A36DD3F2FBD}"/>
              </a:ext>
            </a:extLst>
          </p:cNvPr>
          <p:cNvSpPr/>
          <p:nvPr/>
        </p:nvSpPr>
        <p:spPr>
          <a:xfrm>
            <a:off x="8537375" y="2191822"/>
            <a:ext cx="4603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>
                <a:ln w="0"/>
                <a:solidFill>
                  <a:srgbClr val="12611F"/>
                </a:solidFill>
                <a:latin typeface="Sylfaen" panose="010A0502050306030303" pitchFamily="18" charset="0"/>
              </a:rPr>
              <a:t>19</a:t>
            </a:r>
            <a:endParaRPr lang="hy-AM" sz="2200" b="1" baseline="30000">
              <a:ln w="0"/>
              <a:solidFill>
                <a:srgbClr val="12611F"/>
              </a:solidFill>
              <a:latin typeface="Sylfaen" panose="010A050205030603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17E9C4-04F8-4792-AA2B-9CCC13CEA7E8}"/>
              </a:ext>
            </a:extLst>
          </p:cNvPr>
          <p:cNvSpPr/>
          <p:nvPr/>
        </p:nvSpPr>
        <p:spPr>
          <a:xfrm>
            <a:off x="6418771" y="3539822"/>
            <a:ext cx="5982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>
                <a:ln w="0"/>
                <a:solidFill>
                  <a:srgbClr val="12611F"/>
                </a:solidFill>
                <a:latin typeface="Sylfaen" panose="010A0502050306030303" pitchFamily="18" charset="0"/>
              </a:rPr>
              <a:t>780</a:t>
            </a:r>
            <a:endParaRPr lang="hy-AM" sz="2200" b="1" baseline="30000">
              <a:ln w="0"/>
              <a:solidFill>
                <a:srgbClr val="12611F"/>
              </a:solidFill>
              <a:latin typeface="Sylfaen" panose="010A0502050306030303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2FC423-D328-47FB-9A3C-7084413211E1}"/>
              </a:ext>
            </a:extLst>
          </p:cNvPr>
          <p:cNvSpPr/>
          <p:nvPr/>
        </p:nvSpPr>
        <p:spPr>
          <a:xfrm>
            <a:off x="6514675" y="3903608"/>
            <a:ext cx="8739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>
                <a:ln w="0"/>
                <a:solidFill>
                  <a:srgbClr val="12611F"/>
                </a:solidFill>
                <a:latin typeface="Sylfaen" panose="010A0502050306030303" pitchFamily="18" charset="0"/>
              </a:rPr>
              <a:t>81700</a:t>
            </a:r>
            <a:endParaRPr lang="hy-AM" sz="2200" b="1" baseline="30000">
              <a:ln w="0"/>
              <a:solidFill>
                <a:srgbClr val="12611F"/>
              </a:solidFill>
              <a:latin typeface="Sylfaen" panose="010A050205030603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153A45-FF5D-43B3-9B5F-5B9ECDE2BA6A}"/>
              </a:ext>
            </a:extLst>
          </p:cNvPr>
          <p:cNvSpPr/>
          <p:nvPr/>
        </p:nvSpPr>
        <p:spPr>
          <a:xfrm>
            <a:off x="3764020" y="3523837"/>
            <a:ext cx="27783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12611F"/>
              </a:buClr>
            </a:pPr>
            <a:r>
              <a:rPr lang="ru-RU" sz="2200" b="1">
                <a:latin typeface="Sylfaen" panose="010A0502050306030303" pitchFamily="18" charset="0"/>
              </a:rPr>
              <a:t>ա) 789 ∙ 2 + 789 ∙ 8</a:t>
            </a:r>
            <a:r>
              <a:rPr lang="hy-AM" sz="2200" b="1">
                <a:latin typeface="Sylfaen" panose="010A0502050306030303" pitchFamily="18" charset="0"/>
              </a:rPr>
              <a:t> </a:t>
            </a:r>
            <a:r>
              <a:rPr lang="en-US" sz="2200" b="1">
                <a:latin typeface="Sylfaen" panose="010A0502050306030303" pitchFamily="18" charset="0"/>
              </a:rPr>
              <a:t>=</a:t>
            </a:r>
            <a:r>
              <a:rPr lang="ru-RU" sz="2200" b="1">
                <a:latin typeface="Sylfaen" panose="010A0502050306030303" pitchFamily="18" charset="0"/>
              </a:rPr>
              <a:t>   </a:t>
            </a:r>
            <a:endParaRPr lang="ru-RU" sz="2200" b="1" dirty="0">
              <a:latin typeface="Sylfaen" panose="010A050205030603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21E2C5-14CB-4F2A-9E6C-A44B44F8A38B}"/>
              </a:ext>
            </a:extLst>
          </p:cNvPr>
          <p:cNvSpPr/>
          <p:nvPr/>
        </p:nvSpPr>
        <p:spPr>
          <a:xfrm>
            <a:off x="3780050" y="3918240"/>
            <a:ext cx="27542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12611F"/>
              </a:buClr>
            </a:pPr>
            <a:r>
              <a:rPr lang="ru-RU" sz="2200" b="1">
                <a:latin typeface="Sylfaen" panose="010A0502050306030303" pitchFamily="18" charset="0"/>
              </a:rPr>
              <a:t>բ) 817 ∙ 41 + 817 ∙ 59</a:t>
            </a:r>
            <a:r>
              <a:rPr lang="en-US" sz="2200" b="1">
                <a:latin typeface="Sylfaen" panose="010A0502050306030303" pitchFamily="18" charset="0"/>
              </a:rPr>
              <a:t> =</a:t>
            </a:r>
            <a:endParaRPr lang="ru-RU" sz="2200" b="1" dirty="0">
              <a:latin typeface="Sylfaen" panose="010A0502050306030303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635DE5-BDEA-4C39-8151-05B040254514}"/>
              </a:ext>
            </a:extLst>
          </p:cNvPr>
          <p:cNvSpPr/>
          <p:nvPr/>
        </p:nvSpPr>
        <p:spPr>
          <a:xfrm>
            <a:off x="3263028" y="5112734"/>
            <a:ext cx="7048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hy-AM" sz="2200" b="1">
                <a:latin typeface="Sylfaen" panose="010A0502050306030303" pitchFamily="18" charset="0"/>
                <a:ea typeface="Times New Roman" panose="02020603050405020304" pitchFamily="18" charset="0"/>
              </a:rPr>
              <a:t>Քանի՞ րոպե է</a:t>
            </a:r>
            <a:r>
              <a:rPr lang="en-US" sz="2200" b="1">
                <a:latin typeface="Sylfaen" panose="010A0502050306030303" pitchFamily="18" charset="0"/>
                <a:ea typeface="Times New Roman" panose="02020603050405020304" pitchFamily="18" charset="0"/>
              </a:rPr>
              <a:t> 1</a:t>
            </a:r>
            <a:r>
              <a:rPr lang="hy-AM" sz="2200" b="1">
                <a:latin typeface="Sylfaen" panose="010A0502050306030303" pitchFamily="18" charset="0"/>
                <a:ea typeface="Times New Roman" panose="02020603050405020304" pitchFamily="18" charset="0"/>
              </a:rPr>
              <a:t>ժ</a:t>
            </a:r>
            <a:r>
              <a:rPr lang="en-US" sz="2200" b="1">
                <a:latin typeface="Sylfaen" panose="010A0502050306030303" pitchFamily="18" charset="0"/>
                <a:ea typeface="Times New Roman" panose="02020603050405020304" pitchFamily="18" charset="0"/>
              </a:rPr>
              <a:t>  30</a:t>
            </a:r>
            <a:r>
              <a:rPr lang="hy-AM" sz="2200" b="1">
                <a:latin typeface="Sylfaen" panose="010A0502050306030303" pitchFamily="18" charset="0"/>
                <a:ea typeface="Times New Roman" panose="02020603050405020304" pitchFamily="18" charset="0"/>
              </a:rPr>
              <a:t>ր-ն    </a:t>
            </a:r>
            <a:r>
              <a:rPr lang="hy-AM" sz="2200" b="1">
                <a:latin typeface="Sylfaen" panose="010A0502050306030303" pitchFamily="18" charset="0"/>
              </a:rPr>
              <a:t>Сколько мин в 1ч 30мин</a:t>
            </a:r>
            <a:r>
              <a:rPr lang="en-US" sz="2200" b="1">
                <a:latin typeface="Sylfaen" panose="010A0502050306030303" pitchFamily="18" charset="0"/>
                <a:ea typeface="Times New Roman" panose="02020603050405020304" pitchFamily="18" charset="0"/>
              </a:rPr>
              <a:t> </a:t>
            </a:r>
            <a:endParaRPr lang="ru-RU" sz="2200" b="1">
              <a:latin typeface="Sylfaen" panose="010A05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EFC493-C5E1-440A-84B2-874F915179C0}"/>
              </a:ext>
            </a:extLst>
          </p:cNvPr>
          <p:cNvSpPr/>
          <p:nvPr/>
        </p:nvSpPr>
        <p:spPr>
          <a:xfrm>
            <a:off x="3263028" y="4480454"/>
            <a:ext cx="81018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342900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hy-AM" sz="2200" b="1">
                <a:latin typeface="Sylfaen" panose="010A0502050306030303" pitchFamily="18" charset="0"/>
                <a:ea typeface="Times New Roman" panose="02020603050405020304" pitchFamily="18" charset="0"/>
              </a:rPr>
              <a:t>Քանի՞ սանտիմետր է </a:t>
            </a:r>
            <a:r>
              <a:rPr lang="en-US" sz="2200" b="1">
                <a:latin typeface="Sylfaen" panose="010A0502050306030303" pitchFamily="18" charset="0"/>
                <a:ea typeface="Times New Roman" panose="02020603050405020304" pitchFamily="18" charset="0"/>
              </a:rPr>
              <a:t>1</a:t>
            </a:r>
            <a:r>
              <a:rPr lang="hy-AM" sz="2200" b="1">
                <a:latin typeface="Sylfaen" panose="010A0502050306030303" pitchFamily="18" charset="0"/>
                <a:ea typeface="Times New Roman" panose="02020603050405020304" pitchFamily="18" charset="0"/>
              </a:rPr>
              <a:t>մ</a:t>
            </a:r>
            <a:r>
              <a:rPr lang="en-US" sz="2200" b="1">
                <a:latin typeface="Sylfaen" panose="010A0502050306030303" pitchFamily="18" charset="0"/>
                <a:ea typeface="Times New Roman" panose="02020603050405020304" pitchFamily="18" charset="0"/>
              </a:rPr>
              <a:t>  56</a:t>
            </a:r>
            <a:r>
              <a:rPr lang="hy-AM" sz="2200" b="1">
                <a:latin typeface="Sylfaen" panose="010A0502050306030303" pitchFamily="18" charset="0"/>
                <a:ea typeface="Times New Roman" panose="02020603050405020304" pitchFamily="18" charset="0"/>
              </a:rPr>
              <a:t>սմ-ը    </a:t>
            </a:r>
            <a:r>
              <a:rPr lang="hy-AM" sz="2200" b="1">
                <a:latin typeface="Sylfaen" panose="010A0502050306030303" pitchFamily="18" charset="0"/>
              </a:rPr>
              <a:t>Сколько см в 1м 56см</a:t>
            </a:r>
            <a:r>
              <a:rPr lang="en-US" sz="2200" b="1">
                <a:latin typeface="Sylfaen" panose="010A0502050306030303" pitchFamily="18" charset="0"/>
                <a:ea typeface="Times New Roman" panose="02020603050405020304" pitchFamily="18" charset="0"/>
              </a:rPr>
              <a:t>      </a:t>
            </a:r>
            <a:endParaRPr lang="ru-RU" sz="2200" b="1">
              <a:latin typeface="Sylfaen" panose="010A05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42528A-4E5F-448A-901E-8B3C6C44BD54}"/>
              </a:ext>
            </a:extLst>
          </p:cNvPr>
          <p:cNvSpPr/>
          <p:nvPr/>
        </p:nvSpPr>
        <p:spPr>
          <a:xfrm>
            <a:off x="3306250" y="5819076"/>
            <a:ext cx="75055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342900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hy-AM" sz="2200" b="1">
                <a:latin typeface="Sylfaen" panose="010A0502050306030303" pitchFamily="18" charset="0"/>
                <a:ea typeface="Times New Roman" panose="02020603050405020304" pitchFamily="18" charset="0"/>
              </a:rPr>
              <a:t>Քանի՞ կիլոգրամ է </a:t>
            </a:r>
            <a:r>
              <a:rPr lang="en-US" sz="2200" b="1">
                <a:latin typeface="Sylfaen" panose="010A0502050306030303" pitchFamily="18" charset="0"/>
                <a:ea typeface="Times New Roman" panose="02020603050405020304" pitchFamily="18" charset="0"/>
              </a:rPr>
              <a:t>2</a:t>
            </a:r>
            <a:r>
              <a:rPr lang="hy-AM" sz="2200" b="1">
                <a:latin typeface="Sylfaen" panose="010A0502050306030303" pitchFamily="18" charset="0"/>
                <a:ea typeface="Times New Roman" panose="02020603050405020304" pitchFamily="18" charset="0"/>
              </a:rPr>
              <a:t>տ</a:t>
            </a:r>
            <a:r>
              <a:rPr lang="en-US" sz="2200" b="1">
                <a:latin typeface="Sylfaen" panose="010A0502050306030303" pitchFamily="18" charset="0"/>
                <a:ea typeface="Times New Roman" panose="02020603050405020304" pitchFamily="18" charset="0"/>
              </a:rPr>
              <a:t>  560</a:t>
            </a:r>
            <a:r>
              <a:rPr lang="hy-AM" sz="2200" b="1">
                <a:latin typeface="Sylfaen" panose="010A0502050306030303" pitchFamily="18" charset="0"/>
                <a:ea typeface="Times New Roman" panose="02020603050405020304" pitchFamily="18" charset="0"/>
              </a:rPr>
              <a:t>կգ-ը   </a:t>
            </a:r>
            <a:r>
              <a:rPr lang="hy-AM" sz="2200" b="1">
                <a:latin typeface="Sylfaen" panose="010A0502050306030303" pitchFamily="18" charset="0"/>
              </a:rPr>
              <a:t>Сколько кг в 2 т 560кг</a:t>
            </a:r>
            <a:endParaRPr lang="ru-RU" sz="2200" b="1">
              <a:latin typeface="Sylfaen" panose="010A05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5D7462-75A2-4D79-8FEF-5F99016585E7}"/>
              </a:ext>
            </a:extLst>
          </p:cNvPr>
          <p:cNvSpPr/>
          <p:nvPr/>
        </p:nvSpPr>
        <p:spPr>
          <a:xfrm>
            <a:off x="11065805" y="4480453"/>
            <a:ext cx="9140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>
                <a:ln w="0"/>
                <a:solidFill>
                  <a:srgbClr val="12611F"/>
                </a:solidFill>
                <a:latin typeface="Sylfaen" panose="010A0502050306030303" pitchFamily="18" charset="0"/>
              </a:rPr>
              <a:t>156</a:t>
            </a:r>
            <a:r>
              <a:rPr lang="hy-AM" sz="2200" b="1">
                <a:ln w="0"/>
                <a:solidFill>
                  <a:srgbClr val="12611F"/>
                </a:solidFill>
                <a:latin typeface="Sylfaen" panose="010A0502050306030303" pitchFamily="18" charset="0"/>
              </a:rPr>
              <a:t>սմ</a:t>
            </a:r>
            <a:endParaRPr lang="hy-AM" sz="2200" b="1" baseline="30000">
              <a:ln w="0"/>
              <a:solidFill>
                <a:srgbClr val="12611F"/>
              </a:solidFill>
              <a:latin typeface="Sylfaen" panose="010A0502050306030303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3FD38F-6F60-4444-9024-9ECEFFADFEDF}"/>
              </a:ext>
            </a:extLst>
          </p:cNvPr>
          <p:cNvSpPr/>
          <p:nvPr/>
        </p:nvSpPr>
        <p:spPr>
          <a:xfrm>
            <a:off x="11068220" y="5145426"/>
            <a:ext cx="6158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2200" b="1">
                <a:ln w="0"/>
                <a:solidFill>
                  <a:srgbClr val="12611F"/>
                </a:solidFill>
                <a:latin typeface="Sylfaen" panose="010A0502050306030303" pitchFamily="18" charset="0"/>
              </a:rPr>
              <a:t>90ր</a:t>
            </a:r>
            <a:endParaRPr lang="hy-AM" sz="2200" b="1" baseline="30000">
              <a:ln w="0"/>
              <a:solidFill>
                <a:srgbClr val="12611F"/>
              </a:solidFill>
              <a:latin typeface="Sylfaen" panose="010A0502050306030303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4F6356-B8DE-4AE6-9172-324401D56FF8}"/>
              </a:ext>
            </a:extLst>
          </p:cNvPr>
          <p:cNvSpPr/>
          <p:nvPr/>
        </p:nvSpPr>
        <p:spPr>
          <a:xfrm>
            <a:off x="11004890" y="5810398"/>
            <a:ext cx="10358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2200" b="1">
                <a:ln w="0"/>
                <a:solidFill>
                  <a:srgbClr val="12611F"/>
                </a:solidFill>
                <a:latin typeface="Sylfaen" panose="010A0502050306030303" pitchFamily="18" charset="0"/>
              </a:rPr>
              <a:t>2560կգ</a:t>
            </a:r>
            <a:endParaRPr lang="hy-AM" sz="2200" b="1" baseline="30000">
              <a:ln w="0"/>
              <a:solidFill>
                <a:srgbClr val="12611F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14" grpId="0"/>
      <p:bldP spid="16" grpId="0"/>
      <p:bldP spid="8" grpId="0"/>
      <p:bldP spid="10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AEEF1-53CC-4A5C-B9AF-8CFAD4F30A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28" b="4828"/>
          <a:stretch/>
        </p:blipFill>
        <p:spPr>
          <a:xfrm>
            <a:off x="9129486" y="0"/>
            <a:ext cx="3306250" cy="6858000"/>
          </a:xfrm>
          <a:prstGeom prst="rect">
            <a:avLst/>
          </a:prstGeom>
        </p:spPr>
      </p:pic>
      <p:pic>
        <p:nvPicPr>
          <p:cNvPr id="4" name="ardyunq~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1950" y="6281736"/>
            <a:ext cx="295275" cy="2952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C1F4E2-F638-471B-9C02-93E74F1AD480}"/>
              </a:ext>
            </a:extLst>
          </p:cNvPr>
          <p:cNvSpPr/>
          <p:nvPr/>
        </p:nvSpPr>
        <p:spPr>
          <a:xfrm>
            <a:off x="531752" y="2967335"/>
            <a:ext cx="83006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5400" b="0" cap="none" spc="0">
                <a:ln w="0">
                  <a:solidFill>
                    <a:srgbClr val="12611F"/>
                  </a:solidFill>
                </a:ln>
                <a:solidFill>
                  <a:srgbClr val="126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Արդյունքների ամփոփում</a:t>
            </a:r>
            <a:br>
              <a:rPr lang="hy-AM" sz="5400" b="0" cap="none" spc="0">
                <a:ln w="0">
                  <a:solidFill>
                    <a:srgbClr val="12611F"/>
                  </a:solidFill>
                </a:ln>
                <a:solidFill>
                  <a:srgbClr val="126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</a:br>
            <a:r>
              <a:rPr lang="ru-RU" altLang="ru-RU" sz="5400" b="1">
                <a:solidFill>
                  <a:srgbClr val="126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Резюме результатов</a:t>
            </a:r>
            <a:endParaRPr lang="en-US" sz="5400" b="0" cap="none" spc="0">
              <a:ln w="0">
                <a:solidFill>
                  <a:srgbClr val="12611F"/>
                </a:solidFill>
              </a:ln>
              <a:solidFill>
                <a:srgbClr val="12611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6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4313" y="228600"/>
            <a:ext cx="8697685" cy="1458933"/>
          </a:xfrm>
        </p:spPr>
        <p:txBody>
          <a:bodyPr>
            <a:noAutofit/>
          </a:bodyPr>
          <a:lstStyle/>
          <a:p>
            <a:r>
              <a:rPr lang="hy-AM" sz="4000" b="1">
                <a:solidFill>
                  <a:srgbClr val="12611F"/>
                </a:solidFill>
                <a:latin typeface="Sylfaen" panose="010A0502050306030303" pitchFamily="18" charset="0"/>
              </a:rPr>
              <a:t>Ո՞վ ավելի արագ</a:t>
            </a:r>
            <a:br>
              <a:rPr lang="hy-AM" sz="4000" b="1">
                <a:solidFill>
                  <a:srgbClr val="12611F"/>
                </a:solidFill>
                <a:latin typeface="Sylfaen" panose="010A0502050306030303" pitchFamily="18" charset="0"/>
              </a:rPr>
            </a:br>
            <a:r>
              <a:rPr lang="ru-RU" altLang="ru-RU" sz="4000" b="1">
                <a:solidFill>
                  <a:srgbClr val="12611F"/>
                </a:solidFill>
                <a:latin typeface="Sylfaen" panose="010A0502050306030303" pitchFamily="18" charset="0"/>
              </a:rPr>
              <a:t>Кто быстрее? </a:t>
            </a:r>
            <a:br>
              <a:rPr lang="ru-RU" altLang="ru-RU" sz="4000" b="1">
                <a:solidFill>
                  <a:srgbClr val="12611F"/>
                </a:solidFill>
                <a:latin typeface="Sylfaen" panose="010A0502050306030303" pitchFamily="18" charset="0"/>
              </a:rPr>
            </a:br>
            <a:endParaRPr lang="en-US" sz="4000" b="1" dirty="0">
              <a:solidFill>
                <a:srgbClr val="12611F"/>
              </a:solidFill>
              <a:latin typeface="Sylfaen" panose="010A050205030603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68E28-A7BD-4EEB-B487-C83148565E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28" b="4828"/>
          <a:stretch/>
        </p:blipFill>
        <p:spPr>
          <a:xfrm>
            <a:off x="0" y="1"/>
            <a:ext cx="2461663" cy="68580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490F367-9341-448F-A754-FAF749895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687655-5B3E-4D8F-B57D-0150D569329D}"/>
              </a:ext>
            </a:extLst>
          </p:cNvPr>
          <p:cNvSpPr/>
          <p:nvPr/>
        </p:nvSpPr>
        <p:spPr>
          <a:xfrm>
            <a:off x="2795904" y="1502867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5F12FD-BD35-413C-8C06-8EA43585BA2F}"/>
              </a:ext>
            </a:extLst>
          </p:cNvPr>
          <p:cNvCxnSpPr>
            <a:cxnSpLocks/>
          </p:cNvCxnSpPr>
          <p:nvPr/>
        </p:nvCxnSpPr>
        <p:spPr>
          <a:xfrm flipH="1">
            <a:off x="2795904" y="2426197"/>
            <a:ext cx="340996" cy="53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5DE2DC-5DAD-4993-AC98-5AC51B1B5120}"/>
              </a:ext>
            </a:extLst>
          </p:cNvPr>
          <p:cNvCxnSpPr>
            <a:cxnSpLocks/>
          </p:cNvCxnSpPr>
          <p:nvPr/>
        </p:nvCxnSpPr>
        <p:spPr>
          <a:xfrm>
            <a:off x="3333257" y="2426197"/>
            <a:ext cx="416754" cy="469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84508D2-6C06-40A7-BD5F-DEBD26686FCE}"/>
              </a:ext>
            </a:extLst>
          </p:cNvPr>
          <p:cNvSpPr/>
          <p:nvPr/>
        </p:nvSpPr>
        <p:spPr>
          <a:xfrm>
            <a:off x="4319165" y="1502867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49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3F7582-B6B6-4624-B762-6B4F77F3B8F9}"/>
              </a:ext>
            </a:extLst>
          </p:cNvPr>
          <p:cNvCxnSpPr>
            <a:cxnSpLocks/>
          </p:cNvCxnSpPr>
          <p:nvPr/>
        </p:nvCxnSpPr>
        <p:spPr>
          <a:xfrm flipH="1">
            <a:off x="4319165" y="2426197"/>
            <a:ext cx="340996" cy="53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874E08-7D45-4187-A014-CB1C772D9873}"/>
              </a:ext>
            </a:extLst>
          </p:cNvPr>
          <p:cNvCxnSpPr>
            <a:cxnSpLocks/>
          </p:cNvCxnSpPr>
          <p:nvPr/>
        </p:nvCxnSpPr>
        <p:spPr>
          <a:xfrm>
            <a:off x="4856518" y="2426197"/>
            <a:ext cx="416754" cy="469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A6B9FAC-3B99-458E-8149-4A88428B6BB9}"/>
              </a:ext>
            </a:extLst>
          </p:cNvPr>
          <p:cNvSpPr/>
          <p:nvPr/>
        </p:nvSpPr>
        <p:spPr>
          <a:xfrm>
            <a:off x="5579459" y="1502867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63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037C75-2456-4E00-BF78-EE5CE28D74AF}"/>
              </a:ext>
            </a:extLst>
          </p:cNvPr>
          <p:cNvCxnSpPr>
            <a:cxnSpLocks/>
          </p:cNvCxnSpPr>
          <p:nvPr/>
        </p:nvCxnSpPr>
        <p:spPr>
          <a:xfrm flipH="1">
            <a:off x="5579459" y="2426197"/>
            <a:ext cx="340996" cy="53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EE0056-40F1-4231-B313-58F8921FCB76}"/>
              </a:ext>
            </a:extLst>
          </p:cNvPr>
          <p:cNvCxnSpPr>
            <a:cxnSpLocks/>
          </p:cNvCxnSpPr>
          <p:nvPr/>
        </p:nvCxnSpPr>
        <p:spPr>
          <a:xfrm>
            <a:off x="6116812" y="2426197"/>
            <a:ext cx="416754" cy="469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B51E72A-C2A8-40F8-9CB6-EAF0CC58EB46}"/>
              </a:ext>
            </a:extLst>
          </p:cNvPr>
          <p:cNvSpPr/>
          <p:nvPr/>
        </p:nvSpPr>
        <p:spPr>
          <a:xfrm>
            <a:off x="6797360" y="147320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CC7513-5058-4B64-9E38-16A892800914}"/>
              </a:ext>
            </a:extLst>
          </p:cNvPr>
          <p:cNvCxnSpPr>
            <a:cxnSpLocks/>
          </p:cNvCxnSpPr>
          <p:nvPr/>
        </p:nvCxnSpPr>
        <p:spPr>
          <a:xfrm flipH="1">
            <a:off x="6797360" y="2396530"/>
            <a:ext cx="340996" cy="53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C421EB-7091-402D-82DF-B64ABA14467B}"/>
              </a:ext>
            </a:extLst>
          </p:cNvPr>
          <p:cNvCxnSpPr>
            <a:cxnSpLocks/>
          </p:cNvCxnSpPr>
          <p:nvPr/>
        </p:nvCxnSpPr>
        <p:spPr>
          <a:xfrm>
            <a:off x="7334713" y="2396530"/>
            <a:ext cx="416754" cy="469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E8A633C-EA09-4496-9039-99B916C9BD83}"/>
              </a:ext>
            </a:extLst>
          </p:cNvPr>
          <p:cNvSpPr/>
          <p:nvPr/>
        </p:nvSpPr>
        <p:spPr>
          <a:xfrm>
            <a:off x="8000822" y="146050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4527D1-576A-43E7-BBFE-F82F628B6655}"/>
              </a:ext>
            </a:extLst>
          </p:cNvPr>
          <p:cNvCxnSpPr>
            <a:cxnSpLocks/>
          </p:cNvCxnSpPr>
          <p:nvPr/>
        </p:nvCxnSpPr>
        <p:spPr>
          <a:xfrm flipH="1">
            <a:off x="8000822" y="2383830"/>
            <a:ext cx="340996" cy="53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813CE69-FC4E-41DA-AE5C-82D8A6F9262F}"/>
              </a:ext>
            </a:extLst>
          </p:cNvPr>
          <p:cNvCxnSpPr>
            <a:cxnSpLocks/>
          </p:cNvCxnSpPr>
          <p:nvPr/>
        </p:nvCxnSpPr>
        <p:spPr>
          <a:xfrm>
            <a:off x="8538175" y="2383830"/>
            <a:ext cx="416754" cy="469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0D8D762-ACDB-4E94-BBEE-304A1BB60BFB}"/>
              </a:ext>
            </a:extLst>
          </p:cNvPr>
          <p:cNvSpPr/>
          <p:nvPr/>
        </p:nvSpPr>
        <p:spPr>
          <a:xfrm>
            <a:off x="9336020" y="146050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84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BC6309E-0AE7-4C9F-9B59-4AB5B1209466}"/>
              </a:ext>
            </a:extLst>
          </p:cNvPr>
          <p:cNvCxnSpPr>
            <a:cxnSpLocks/>
          </p:cNvCxnSpPr>
          <p:nvPr/>
        </p:nvCxnSpPr>
        <p:spPr>
          <a:xfrm flipH="1">
            <a:off x="9336020" y="2383830"/>
            <a:ext cx="340996" cy="53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DFEC6D-3FBB-4B95-8C21-35EB823D4643}"/>
              </a:ext>
            </a:extLst>
          </p:cNvPr>
          <p:cNvCxnSpPr>
            <a:cxnSpLocks/>
          </p:cNvCxnSpPr>
          <p:nvPr/>
        </p:nvCxnSpPr>
        <p:spPr>
          <a:xfrm>
            <a:off x="9873373" y="2383830"/>
            <a:ext cx="416754" cy="469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F5D22A7-ABA9-4C4A-9CA0-2B083BF54B33}"/>
              </a:ext>
            </a:extLst>
          </p:cNvPr>
          <p:cNvSpPr/>
          <p:nvPr/>
        </p:nvSpPr>
        <p:spPr>
          <a:xfrm>
            <a:off x="10709666" y="1402032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D903FA9-76DD-4702-985B-13630421A9BA}"/>
              </a:ext>
            </a:extLst>
          </p:cNvPr>
          <p:cNvCxnSpPr>
            <a:cxnSpLocks/>
          </p:cNvCxnSpPr>
          <p:nvPr/>
        </p:nvCxnSpPr>
        <p:spPr>
          <a:xfrm flipH="1">
            <a:off x="10709666" y="2325362"/>
            <a:ext cx="340996" cy="53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87ABAE7-298E-4A99-911C-20AE35FE327F}"/>
              </a:ext>
            </a:extLst>
          </p:cNvPr>
          <p:cNvCxnSpPr>
            <a:cxnSpLocks/>
          </p:cNvCxnSpPr>
          <p:nvPr/>
        </p:nvCxnSpPr>
        <p:spPr>
          <a:xfrm>
            <a:off x="11247019" y="2325362"/>
            <a:ext cx="416754" cy="469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A2269EB7-8615-4B20-B9C7-0766234B8CA0}"/>
              </a:ext>
            </a:extLst>
          </p:cNvPr>
          <p:cNvSpPr/>
          <p:nvPr/>
        </p:nvSpPr>
        <p:spPr>
          <a:xfrm>
            <a:off x="2795904" y="3227596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272D763-04B6-49E1-9B1B-96E51F56F84E}"/>
              </a:ext>
            </a:extLst>
          </p:cNvPr>
          <p:cNvCxnSpPr>
            <a:cxnSpLocks/>
          </p:cNvCxnSpPr>
          <p:nvPr/>
        </p:nvCxnSpPr>
        <p:spPr>
          <a:xfrm flipH="1">
            <a:off x="2795904" y="4150926"/>
            <a:ext cx="340996" cy="53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06CF060-8DEF-4AF2-BCB1-EE33FB225B22}"/>
              </a:ext>
            </a:extLst>
          </p:cNvPr>
          <p:cNvCxnSpPr>
            <a:cxnSpLocks/>
          </p:cNvCxnSpPr>
          <p:nvPr/>
        </p:nvCxnSpPr>
        <p:spPr>
          <a:xfrm>
            <a:off x="3333257" y="4150926"/>
            <a:ext cx="416754" cy="469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5200932-C7E2-4672-85FA-B2EB98757624}"/>
              </a:ext>
            </a:extLst>
          </p:cNvPr>
          <p:cNvSpPr/>
          <p:nvPr/>
        </p:nvSpPr>
        <p:spPr>
          <a:xfrm>
            <a:off x="4319165" y="3227596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39F319B-1976-4F7B-B8C2-2A9AD80429FF}"/>
              </a:ext>
            </a:extLst>
          </p:cNvPr>
          <p:cNvCxnSpPr>
            <a:cxnSpLocks/>
          </p:cNvCxnSpPr>
          <p:nvPr/>
        </p:nvCxnSpPr>
        <p:spPr>
          <a:xfrm flipH="1">
            <a:off x="4319165" y="4150926"/>
            <a:ext cx="340996" cy="53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02FD6EA-977D-4F44-9DB6-DABAFF2F218E}"/>
              </a:ext>
            </a:extLst>
          </p:cNvPr>
          <p:cNvCxnSpPr>
            <a:cxnSpLocks/>
          </p:cNvCxnSpPr>
          <p:nvPr/>
        </p:nvCxnSpPr>
        <p:spPr>
          <a:xfrm>
            <a:off x="4856518" y="4150926"/>
            <a:ext cx="416754" cy="469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B259299-E07D-4742-BB12-CBDC7AF0811D}"/>
              </a:ext>
            </a:extLst>
          </p:cNvPr>
          <p:cNvSpPr/>
          <p:nvPr/>
        </p:nvSpPr>
        <p:spPr>
          <a:xfrm>
            <a:off x="5579459" y="3227596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32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1D77372-2D21-47BA-A781-6D7E4E15FB0D}"/>
              </a:ext>
            </a:extLst>
          </p:cNvPr>
          <p:cNvCxnSpPr>
            <a:cxnSpLocks/>
          </p:cNvCxnSpPr>
          <p:nvPr/>
        </p:nvCxnSpPr>
        <p:spPr>
          <a:xfrm flipH="1">
            <a:off x="5579459" y="4150926"/>
            <a:ext cx="340996" cy="53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CCE8D55-2389-4D9F-ACD5-D878E2E9C0F2}"/>
              </a:ext>
            </a:extLst>
          </p:cNvPr>
          <p:cNvCxnSpPr>
            <a:cxnSpLocks/>
          </p:cNvCxnSpPr>
          <p:nvPr/>
        </p:nvCxnSpPr>
        <p:spPr>
          <a:xfrm>
            <a:off x="6116812" y="4150926"/>
            <a:ext cx="416754" cy="469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3E761E32-B553-44F3-AA68-FF2A6C5347B9}"/>
              </a:ext>
            </a:extLst>
          </p:cNvPr>
          <p:cNvSpPr/>
          <p:nvPr/>
        </p:nvSpPr>
        <p:spPr>
          <a:xfrm>
            <a:off x="6797360" y="3197929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81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0A52D2D-7B6A-4EBD-A836-51265FDD761B}"/>
              </a:ext>
            </a:extLst>
          </p:cNvPr>
          <p:cNvCxnSpPr>
            <a:cxnSpLocks/>
          </p:cNvCxnSpPr>
          <p:nvPr/>
        </p:nvCxnSpPr>
        <p:spPr>
          <a:xfrm flipH="1">
            <a:off x="6797360" y="4121259"/>
            <a:ext cx="340996" cy="53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B7BC706-5EB8-47E1-B063-2C5E77E6100E}"/>
              </a:ext>
            </a:extLst>
          </p:cNvPr>
          <p:cNvCxnSpPr>
            <a:cxnSpLocks/>
          </p:cNvCxnSpPr>
          <p:nvPr/>
        </p:nvCxnSpPr>
        <p:spPr>
          <a:xfrm>
            <a:off x="7334713" y="4121259"/>
            <a:ext cx="416754" cy="469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8ACEE581-B8A7-4144-9766-9937A53A5E45}"/>
              </a:ext>
            </a:extLst>
          </p:cNvPr>
          <p:cNvSpPr/>
          <p:nvPr/>
        </p:nvSpPr>
        <p:spPr>
          <a:xfrm>
            <a:off x="8000822" y="3185229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8CB00B6-1F05-4C9F-AD5D-E9BDCD3D3D7A}"/>
              </a:ext>
            </a:extLst>
          </p:cNvPr>
          <p:cNvCxnSpPr>
            <a:cxnSpLocks/>
          </p:cNvCxnSpPr>
          <p:nvPr/>
        </p:nvCxnSpPr>
        <p:spPr>
          <a:xfrm flipH="1">
            <a:off x="8000822" y="4108559"/>
            <a:ext cx="340996" cy="53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FD5008E-6170-479C-9AAB-62CEE1E3DDB9}"/>
              </a:ext>
            </a:extLst>
          </p:cNvPr>
          <p:cNvCxnSpPr>
            <a:cxnSpLocks/>
          </p:cNvCxnSpPr>
          <p:nvPr/>
        </p:nvCxnSpPr>
        <p:spPr>
          <a:xfrm>
            <a:off x="8538175" y="4108559"/>
            <a:ext cx="416754" cy="469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B8652738-7406-4F88-BD8D-139F2C118883}"/>
              </a:ext>
            </a:extLst>
          </p:cNvPr>
          <p:cNvSpPr/>
          <p:nvPr/>
        </p:nvSpPr>
        <p:spPr>
          <a:xfrm>
            <a:off x="9336020" y="3185229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16D7CB7-9EFF-4386-9919-45DABE08188C}"/>
              </a:ext>
            </a:extLst>
          </p:cNvPr>
          <p:cNvCxnSpPr>
            <a:cxnSpLocks/>
          </p:cNvCxnSpPr>
          <p:nvPr/>
        </p:nvCxnSpPr>
        <p:spPr>
          <a:xfrm flipH="1">
            <a:off x="9336020" y="4108559"/>
            <a:ext cx="340996" cy="53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AE2D6C-D116-466A-85AA-CBE04599D24B}"/>
              </a:ext>
            </a:extLst>
          </p:cNvPr>
          <p:cNvCxnSpPr>
            <a:cxnSpLocks/>
          </p:cNvCxnSpPr>
          <p:nvPr/>
        </p:nvCxnSpPr>
        <p:spPr>
          <a:xfrm>
            <a:off x="9873373" y="4108559"/>
            <a:ext cx="416754" cy="469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3833A176-804D-4287-9A13-7F04BB5B044F}"/>
              </a:ext>
            </a:extLst>
          </p:cNvPr>
          <p:cNvSpPr/>
          <p:nvPr/>
        </p:nvSpPr>
        <p:spPr>
          <a:xfrm>
            <a:off x="10709666" y="3126761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B2061D1-B61A-442F-AA4A-D4228C58E83D}"/>
              </a:ext>
            </a:extLst>
          </p:cNvPr>
          <p:cNvCxnSpPr>
            <a:cxnSpLocks/>
          </p:cNvCxnSpPr>
          <p:nvPr/>
        </p:nvCxnSpPr>
        <p:spPr>
          <a:xfrm flipH="1">
            <a:off x="10709666" y="4050091"/>
            <a:ext cx="340996" cy="53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64F4819-ECEA-4B4D-A192-E4D1609A1EA5}"/>
              </a:ext>
            </a:extLst>
          </p:cNvPr>
          <p:cNvCxnSpPr>
            <a:cxnSpLocks/>
          </p:cNvCxnSpPr>
          <p:nvPr/>
        </p:nvCxnSpPr>
        <p:spPr>
          <a:xfrm>
            <a:off x="11247019" y="4050091"/>
            <a:ext cx="416754" cy="469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84F52DA2-AA9B-413A-8580-66CC6DDFE508}"/>
              </a:ext>
            </a:extLst>
          </p:cNvPr>
          <p:cNvSpPr/>
          <p:nvPr/>
        </p:nvSpPr>
        <p:spPr>
          <a:xfrm>
            <a:off x="2795904" y="4935835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38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9AABE6F-C583-448F-A87A-0C472E8BE1F2}"/>
              </a:ext>
            </a:extLst>
          </p:cNvPr>
          <p:cNvCxnSpPr>
            <a:cxnSpLocks/>
          </p:cNvCxnSpPr>
          <p:nvPr/>
        </p:nvCxnSpPr>
        <p:spPr>
          <a:xfrm flipH="1">
            <a:off x="2795904" y="5859165"/>
            <a:ext cx="340996" cy="53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B68645E-56EC-4EB1-8B1F-41F015BFBEEC}"/>
              </a:ext>
            </a:extLst>
          </p:cNvPr>
          <p:cNvCxnSpPr>
            <a:cxnSpLocks/>
          </p:cNvCxnSpPr>
          <p:nvPr/>
        </p:nvCxnSpPr>
        <p:spPr>
          <a:xfrm>
            <a:off x="3333257" y="5859165"/>
            <a:ext cx="416754" cy="469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EE2D5D5C-1F15-43A3-B890-A37B40DFAEA3}"/>
              </a:ext>
            </a:extLst>
          </p:cNvPr>
          <p:cNvSpPr/>
          <p:nvPr/>
        </p:nvSpPr>
        <p:spPr>
          <a:xfrm>
            <a:off x="4319165" y="4935835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64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6519BAF-6967-4BBE-B345-CA05CAD43918}"/>
              </a:ext>
            </a:extLst>
          </p:cNvPr>
          <p:cNvCxnSpPr>
            <a:cxnSpLocks/>
          </p:cNvCxnSpPr>
          <p:nvPr/>
        </p:nvCxnSpPr>
        <p:spPr>
          <a:xfrm flipH="1">
            <a:off x="4319165" y="5859165"/>
            <a:ext cx="340996" cy="53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C5CC1FA-5C10-45D7-BA90-05A532B1A335}"/>
              </a:ext>
            </a:extLst>
          </p:cNvPr>
          <p:cNvCxnSpPr>
            <a:cxnSpLocks/>
          </p:cNvCxnSpPr>
          <p:nvPr/>
        </p:nvCxnSpPr>
        <p:spPr>
          <a:xfrm>
            <a:off x="4856518" y="5859165"/>
            <a:ext cx="416754" cy="469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6E9D7C95-24D2-4963-81BA-BF1F727C6A02}"/>
              </a:ext>
            </a:extLst>
          </p:cNvPr>
          <p:cNvSpPr/>
          <p:nvPr/>
        </p:nvSpPr>
        <p:spPr>
          <a:xfrm>
            <a:off x="5579459" y="4935835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087DAFF-0B64-44EA-8448-7A7C79DFA392}"/>
              </a:ext>
            </a:extLst>
          </p:cNvPr>
          <p:cNvCxnSpPr>
            <a:cxnSpLocks/>
          </p:cNvCxnSpPr>
          <p:nvPr/>
        </p:nvCxnSpPr>
        <p:spPr>
          <a:xfrm flipH="1">
            <a:off x="5579459" y="5859165"/>
            <a:ext cx="340996" cy="53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2E4AA02-D7DA-4407-8ECE-953CBF38D0A1}"/>
              </a:ext>
            </a:extLst>
          </p:cNvPr>
          <p:cNvCxnSpPr>
            <a:cxnSpLocks/>
          </p:cNvCxnSpPr>
          <p:nvPr/>
        </p:nvCxnSpPr>
        <p:spPr>
          <a:xfrm>
            <a:off x="6116812" y="5859165"/>
            <a:ext cx="416754" cy="469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94D3913-FE01-4C7A-8A96-E64FA0C3E46A}"/>
              </a:ext>
            </a:extLst>
          </p:cNvPr>
          <p:cNvSpPr/>
          <p:nvPr/>
        </p:nvSpPr>
        <p:spPr>
          <a:xfrm>
            <a:off x="6797360" y="4906168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28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A854646-EC34-477E-8224-1CB516FF9A3B}"/>
              </a:ext>
            </a:extLst>
          </p:cNvPr>
          <p:cNvCxnSpPr>
            <a:cxnSpLocks/>
          </p:cNvCxnSpPr>
          <p:nvPr/>
        </p:nvCxnSpPr>
        <p:spPr>
          <a:xfrm flipH="1">
            <a:off x="6797360" y="5829498"/>
            <a:ext cx="340996" cy="53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73F45E0-B124-40AD-AF97-EC449B850ADF}"/>
              </a:ext>
            </a:extLst>
          </p:cNvPr>
          <p:cNvCxnSpPr>
            <a:cxnSpLocks/>
          </p:cNvCxnSpPr>
          <p:nvPr/>
        </p:nvCxnSpPr>
        <p:spPr>
          <a:xfrm>
            <a:off x="7334713" y="5829498"/>
            <a:ext cx="416754" cy="469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D799C2F1-4D8F-40FF-B033-57CAAC2828F7}"/>
              </a:ext>
            </a:extLst>
          </p:cNvPr>
          <p:cNvSpPr/>
          <p:nvPr/>
        </p:nvSpPr>
        <p:spPr>
          <a:xfrm>
            <a:off x="8000822" y="4893468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2AF1596-0D2B-4945-8F6F-CA91C0A4E567}"/>
              </a:ext>
            </a:extLst>
          </p:cNvPr>
          <p:cNvCxnSpPr>
            <a:cxnSpLocks/>
          </p:cNvCxnSpPr>
          <p:nvPr/>
        </p:nvCxnSpPr>
        <p:spPr>
          <a:xfrm flipH="1">
            <a:off x="8000822" y="5816798"/>
            <a:ext cx="340996" cy="53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DC66768-AC16-4DC1-BA1E-0CD18A118088}"/>
              </a:ext>
            </a:extLst>
          </p:cNvPr>
          <p:cNvCxnSpPr>
            <a:cxnSpLocks/>
          </p:cNvCxnSpPr>
          <p:nvPr/>
        </p:nvCxnSpPr>
        <p:spPr>
          <a:xfrm>
            <a:off x="8538175" y="5816798"/>
            <a:ext cx="416754" cy="469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681D5FF5-D18E-42F1-A9B7-1365FC44F9D4}"/>
              </a:ext>
            </a:extLst>
          </p:cNvPr>
          <p:cNvSpPr/>
          <p:nvPr/>
        </p:nvSpPr>
        <p:spPr>
          <a:xfrm>
            <a:off x="9336020" y="4893468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56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1940643-CA85-4259-B406-CF242B1D96B8}"/>
              </a:ext>
            </a:extLst>
          </p:cNvPr>
          <p:cNvCxnSpPr>
            <a:cxnSpLocks/>
          </p:cNvCxnSpPr>
          <p:nvPr/>
        </p:nvCxnSpPr>
        <p:spPr>
          <a:xfrm flipH="1">
            <a:off x="9336020" y="5816798"/>
            <a:ext cx="340996" cy="53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4CE7BC9-7660-4B4D-9B3A-677C8F23A71D}"/>
              </a:ext>
            </a:extLst>
          </p:cNvPr>
          <p:cNvCxnSpPr>
            <a:cxnSpLocks/>
          </p:cNvCxnSpPr>
          <p:nvPr/>
        </p:nvCxnSpPr>
        <p:spPr>
          <a:xfrm>
            <a:off x="9873373" y="5816798"/>
            <a:ext cx="416754" cy="469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865A6113-181E-4EE5-B700-7C7897AE7CEC}"/>
              </a:ext>
            </a:extLst>
          </p:cNvPr>
          <p:cNvSpPr/>
          <p:nvPr/>
        </p:nvSpPr>
        <p:spPr>
          <a:xfrm>
            <a:off x="10709666" y="483500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BEBE8A3-5956-4EA5-973D-855077E5E3A8}"/>
              </a:ext>
            </a:extLst>
          </p:cNvPr>
          <p:cNvCxnSpPr>
            <a:cxnSpLocks/>
          </p:cNvCxnSpPr>
          <p:nvPr/>
        </p:nvCxnSpPr>
        <p:spPr>
          <a:xfrm flipH="1">
            <a:off x="10709666" y="5758330"/>
            <a:ext cx="340996" cy="535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031768D-7D80-4AC4-8692-E5DDF85E0D57}"/>
              </a:ext>
            </a:extLst>
          </p:cNvPr>
          <p:cNvCxnSpPr>
            <a:cxnSpLocks/>
          </p:cNvCxnSpPr>
          <p:nvPr/>
        </p:nvCxnSpPr>
        <p:spPr>
          <a:xfrm>
            <a:off x="11247019" y="5758330"/>
            <a:ext cx="416754" cy="469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865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AEEF1-53CC-4A5C-B9AF-8CFAD4F30A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28" b="4828"/>
          <a:stretch/>
        </p:blipFill>
        <p:spPr>
          <a:xfrm>
            <a:off x="0" y="1"/>
            <a:ext cx="330625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C3F722-1AE0-4B7D-B7CC-98886D9A60E4}"/>
              </a:ext>
            </a:extLst>
          </p:cNvPr>
          <p:cNvSpPr/>
          <p:nvPr/>
        </p:nvSpPr>
        <p:spPr>
          <a:xfrm>
            <a:off x="3413567" y="1942776"/>
            <a:ext cx="7763767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Clr>
                <a:srgbClr val="12611F"/>
              </a:buClr>
              <a:buFont typeface="Wingdings" panose="05000000000000000000" pitchFamily="2" charset="2"/>
              <a:buChar char="v"/>
            </a:pPr>
            <a:r>
              <a:rPr lang="en-US" sz="22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</a:t>
            </a:r>
            <a:r>
              <a:rPr lang="en-US" sz="22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-ի փոխարեն </a:t>
            </a:r>
            <a:r>
              <a:rPr lang="hy-AM" sz="22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գրել</a:t>
            </a:r>
            <a:r>
              <a:rPr lang="en-US" sz="22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այնպիսի թվանշաններ որպեսզի `</a:t>
            </a:r>
            <a:br>
              <a:rPr lang="hy-AM" sz="22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y-AM" sz="2200" b="1">
                <a:latin typeface="Sylfaen" panose="010A0502050306030303" pitchFamily="18" charset="0"/>
              </a:rPr>
              <a:t>Напишите в место *-и число, чтобы</a:t>
            </a:r>
            <a:endParaRPr lang="ru-RU" sz="2200" b="1">
              <a:latin typeface="Sylfaen" panose="010A050205030603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4BFC7-395B-4A81-8360-E3FDEB37256E}"/>
              </a:ext>
            </a:extLst>
          </p:cNvPr>
          <p:cNvSpPr/>
          <p:nvPr/>
        </p:nvSpPr>
        <p:spPr>
          <a:xfrm>
            <a:off x="3677201" y="4097396"/>
            <a:ext cx="3315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20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գ</a:t>
            </a:r>
            <a:r>
              <a:rPr lang="hy-AM" sz="2000" b="1">
                <a:latin typeface="Sylfaen" panose="010A0502050306030303" pitchFamily="18" charset="0"/>
              </a:rPr>
              <a:t>)</a:t>
            </a:r>
            <a:r>
              <a:rPr lang="hy-AM" sz="20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0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</a:t>
            </a:r>
            <a:r>
              <a:rPr lang="en-US" sz="20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  </a:t>
            </a:r>
            <a:r>
              <a:rPr lang="en-US" sz="2000" b="1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թիվը</a:t>
            </a:r>
            <a:r>
              <a:rPr lang="en-US" sz="20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բաժանվի</a:t>
            </a:r>
            <a:r>
              <a:rPr lang="en-US" sz="20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9-ի</a:t>
            </a:r>
            <a:br>
              <a:rPr lang="hy-AM" sz="20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y-AM" sz="2000" b="1">
                <a:latin typeface="Sylfaen" panose="010A0502050306030303" pitchFamily="18" charset="0"/>
              </a:rPr>
              <a:t>в) 5*36иделился на 9.</a:t>
            </a:r>
            <a:endParaRPr lang="ru-RU" sz="2000" b="1">
              <a:latin typeface="Sylfaen" panose="010A050205030603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962D3-1309-4738-B1DB-DADB927CDA0E}"/>
              </a:ext>
            </a:extLst>
          </p:cNvPr>
          <p:cNvSpPr/>
          <p:nvPr/>
        </p:nvSpPr>
        <p:spPr>
          <a:xfrm>
            <a:off x="3675598" y="3435058"/>
            <a:ext cx="3316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20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բ</a:t>
            </a:r>
            <a:r>
              <a:rPr lang="hy-AM" sz="2000" b="1">
                <a:latin typeface="Sylfaen" panose="010A0502050306030303" pitchFamily="18" charset="0"/>
              </a:rPr>
              <a:t>)</a:t>
            </a:r>
            <a:r>
              <a:rPr lang="hy-AM" sz="20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</a:t>
            </a:r>
            <a:r>
              <a:rPr lang="en-US" sz="20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78  </a:t>
            </a:r>
            <a:r>
              <a:rPr lang="en-US" sz="2000" b="1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թիվը</a:t>
            </a:r>
            <a:r>
              <a:rPr lang="en-US" sz="20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բաժանվի</a:t>
            </a:r>
            <a:r>
              <a:rPr lang="en-US" sz="20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3-ի</a:t>
            </a:r>
            <a:br>
              <a:rPr lang="hy-AM" sz="20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y-AM" sz="2000" b="1">
                <a:latin typeface="Sylfaen" panose="010A0502050306030303" pitchFamily="18" charset="0"/>
              </a:rPr>
              <a:t>б) 2*78 делился только на 3 </a:t>
            </a:r>
            <a:endParaRPr lang="ru-RU" sz="2000" b="1">
              <a:latin typeface="Sylfaen" panose="010A050205030603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53B6CE-C95A-45AD-8023-AF90FA842FF7}"/>
              </a:ext>
            </a:extLst>
          </p:cNvPr>
          <p:cNvSpPr/>
          <p:nvPr/>
        </p:nvSpPr>
        <p:spPr>
          <a:xfrm>
            <a:off x="3587140" y="2758660"/>
            <a:ext cx="51764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20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</a:t>
            </a:r>
            <a:r>
              <a:rPr lang="hy-AM" sz="2000" b="1">
                <a:latin typeface="Sylfaen" panose="010A0502050306030303" pitchFamily="18" charset="0"/>
              </a:rPr>
              <a:t>)</a:t>
            </a:r>
            <a:r>
              <a:rPr lang="hy-AM" sz="20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20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թիվը </a:t>
            </a:r>
            <a:r>
              <a:rPr lang="en-US" sz="2000" b="1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բաժանվի</a:t>
            </a:r>
            <a:r>
              <a:rPr lang="en-US" sz="20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թե</a:t>
            </a:r>
            <a:r>
              <a:rPr lang="en-US" sz="20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en-US" sz="20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3-ի և </a:t>
            </a:r>
            <a:r>
              <a:rPr lang="en-US" sz="2000" b="1" dirty="0" err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թե</a:t>
            </a:r>
            <a:r>
              <a:rPr lang="en-US" sz="20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en-US" sz="20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5-ի</a:t>
            </a:r>
            <a:br>
              <a:rPr lang="hy-AM" sz="20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y-AM" sz="20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sz="2000" b="1">
                <a:latin typeface="Sylfaen" panose="010A0502050306030303" pitchFamily="18" charset="0"/>
              </a:rPr>
              <a:t>а)                  делился и на 3 и на 9</a:t>
            </a:r>
            <a:endParaRPr lang="ru-RU" sz="2000" b="1" dirty="0">
              <a:latin typeface="Sylfaen" panose="010A05020503060303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96B2A1-66D0-441E-8A19-BD8D3379FA28}"/>
              </a:ext>
            </a:extLst>
          </p:cNvPr>
          <p:cNvSpPr/>
          <p:nvPr/>
        </p:nvSpPr>
        <p:spPr>
          <a:xfrm>
            <a:off x="3394370" y="134029"/>
            <a:ext cx="840234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5000" b="1">
                <a:ln>
                  <a:solidFill>
                    <a:srgbClr val="12611F"/>
                  </a:solidFill>
                </a:ln>
                <a:solidFill>
                  <a:srgbClr val="126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«Հաշվի՛ր իմ փոխարեն»</a:t>
            </a:r>
            <a:br>
              <a:rPr lang="hy-AM" sz="5000" b="1">
                <a:ln>
                  <a:solidFill>
                    <a:srgbClr val="12611F"/>
                  </a:solidFill>
                </a:ln>
                <a:solidFill>
                  <a:srgbClr val="126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400" b="1">
                <a:solidFill>
                  <a:srgbClr val="12611F"/>
                </a:solidFill>
                <a:latin typeface="Sylfaen" panose="010A0502050306030303" pitchFamily="18" charset="0"/>
              </a:rPr>
              <a:t>Считай вместо меня</a:t>
            </a:r>
            <a:r>
              <a:rPr lang="hy-AM" sz="5400" b="1">
                <a:solidFill>
                  <a:srgbClr val="12611F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hy-AM" sz="5000" b="1">
                <a:ln>
                  <a:solidFill>
                    <a:srgbClr val="12611F"/>
                  </a:solidFill>
                </a:ln>
                <a:solidFill>
                  <a:srgbClr val="126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endParaRPr lang="ru-RU" sz="3000" b="1">
              <a:ln>
                <a:solidFill>
                  <a:srgbClr val="12611F"/>
                </a:solidFill>
              </a:ln>
              <a:solidFill>
                <a:srgbClr val="1261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634639-EFEE-4330-89F6-E6477646D980}"/>
              </a:ext>
            </a:extLst>
          </p:cNvPr>
          <p:cNvSpPr/>
          <p:nvPr/>
        </p:nvSpPr>
        <p:spPr>
          <a:xfrm>
            <a:off x="3642183" y="3080063"/>
            <a:ext cx="162322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2200" b="1">
                <a:ln w="0"/>
                <a:latin typeface="Sylfaen" panose="010A0502050306030303" pitchFamily="18" charset="0"/>
              </a:rPr>
              <a:t>1734</a:t>
            </a:r>
            <a:r>
              <a:rPr lang="en-US" sz="22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</a:t>
            </a:r>
            <a:endParaRPr lang="en-US" sz="2200" b="1">
              <a:ln w="0"/>
              <a:solidFill>
                <a:schemeClr val="accent1"/>
              </a:solidFill>
              <a:latin typeface="Sylfaen" panose="010A05020503060303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A03784-7AE6-40F8-A8B0-70C9AB3E5752}"/>
              </a:ext>
            </a:extLst>
          </p:cNvPr>
          <p:cNvSpPr/>
          <p:nvPr/>
        </p:nvSpPr>
        <p:spPr>
          <a:xfrm>
            <a:off x="3980749" y="2784365"/>
            <a:ext cx="9460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1734</a:t>
            </a:r>
            <a:r>
              <a:rPr lang="en-US" sz="22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</a:t>
            </a:r>
            <a:r>
              <a:rPr lang="en-US" sz="22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>
              <a:latin typeface="Sylfaen" panose="010A0502050306030303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C1739A-4C79-464D-AC1A-764E4DCD6539}"/>
              </a:ext>
            </a:extLst>
          </p:cNvPr>
          <p:cNvSpPr/>
          <p:nvPr/>
        </p:nvSpPr>
        <p:spPr>
          <a:xfrm>
            <a:off x="3413567" y="4734342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12611F"/>
              </a:buClr>
              <a:buFont typeface="Wingdings" panose="05000000000000000000" pitchFamily="2" charset="2"/>
              <a:buChar char="v"/>
            </a:pPr>
            <a:r>
              <a:rPr lang="ru-RU" sz="2200" b="1">
                <a:latin typeface="Sylfaen" panose="010A0502050306030303" pitchFamily="18" charset="0"/>
              </a:rPr>
              <a:t>Աստղանիշները փոխարինել համապատասխան թվանշաններով այնպես, որ ստացվի ճիշտ գրառում.</a:t>
            </a:r>
            <a:br>
              <a:rPr lang="hy-AM" sz="2200" b="1">
                <a:latin typeface="Sylfaen" panose="010A0502050306030303" pitchFamily="18" charset="0"/>
              </a:rPr>
            </a:br>
            <a:r>
              <a:rPr lang="hy-AM" sz="2200" b="1">
                <a:latin typeface="Sylfaen" panose="010A0502050306030303" pitchFamily="18" charset="0"/>
              </a:rPr>
              <a:t>Потавьте необходимые числа,, для получения правильного ответа:</a:t>
            </a:r>
            <a:endParaRPr lang="ru-RU" sz="2200" b="1">
              <a:latin typeface="Sylfaen" panose="010A0502050306030303" pitchFamily="18" charset="0"/>
            </a:endParaRPr>
          </a:p>
          <a:p>
            <a:pPr marL="342900" indent="-342900">
              <a:buClr>
                <a:srgbClr val="12611F"/>
              </a:buClr>
              <a:buFont typeface="Wingdings" panose="05000000000000000000" pitchFamily="2" charset="2"/>
              <a:buChar char="v"/>
            </a:pPr>
            <a:endParaRPr lang="ru-RU" sz="2200" b="1">
              <a:latin typeface="Sylfaen" panose="010A0502050306030303" pitchFamily="18" charset="0"/>
            </a:endParaRPr>
          </a:p>
        </p:txBody>
      </p:sp>
      <p:graphicFrame>
        <p:nvGraphicFramePr>
          <p:cNvPr id="16" name="Table 12">
            <a:extLst>
              <a:ext uri="{FF2B5EF4-FFF2-40B4-BE49-F238E27FC236}">
                <a16:creationId xmlns:a16="http://schemas.microsoft.com/office/drawing/2014/main" id="{CE89ABF8-F3B2-4107-BB2B-121C7C666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630298"/>
              </p:ext>
            </p:extLst>
          </p:nvPr>
        </p:nvGraphicFramePr>
        <p:xfrm>
          <a:off x="9526854" y="5245437"/>
          <a:ext cx="1988440" cy="1280160"/>
        </p:xfrm>
        <a:graphic>
          <a:graphicData uri="http://schemas.openxmlformats.org/drawingml/2006/table">
            <a:tbl>
              <a:tblPr firstRow="1" bandRow="1"/>
              <a:tblGrid>
                <a:gridCol w="397688">
                  <a:extLst>
                    <a:ext uri="{9D8B030D-6E8A-4147-A177-3AD203B41FA5}">
                      <a16:colId xmlns:a16="http://schemas.microsoft.com/office/drawing/2014/main" val="1192754626"/>
                    </a:ext>
                  </a:extLst>
                </a:gridCol>
                <a:gridCol w="397688">
                  <a:extLst>
                    <a:ext uri="{9D8B030D-6E8A-4147-A177-3AD203B41FA5}">
                      <a16:colId xmlns:a16="http://schemas.microsoft.com/office/drawing/2014/main" val="2254644413"/>
                    </a:ext>
                  </a:extLst>
                </a:gridCol>
                <a:gridCol w="397688">
                  <a:extLst>
                    <a:ext uri="{9D8B030D-6E8A-4147-A177-3AD203B41FA5}">
                      <a16:colId xmlns:a16="http://schemas.microsoft.com/office/drawing/2014/main" val="1622373237"/>
                    </a:ext>
                  </a:extLst>
                </a:gridCol>
                <a:gridCol w="397688">
                  <a:extLst>
                    <a:ext uri="{9D8B030D-6E8A-4147-A177-3AD203B41FA5}">
                      <a16:colId xmlns:a16="http://schemas.microsoft.com/office/drawing/2014/main" val="27867974"/>
                    </a:ext>
                  </a:extLst>
                </a:gridCol>
                <a:gridCol w="397688">
                  <a:extLst>
                    <a:ext uri="{9D8B030D-6E8A-4147-A177-3AD203B41FA5}">
                      <a16:colId xmlns:a16="http://schemas.microsoft.com/office/drawing/2014/main" val="2199453789"/>
                    </a:ext>
                  </a:extLst>
                </a:gridCol>
              </a:tblGrid>
              <a:tr h="303147">
                <a:tc>
                  <a:txBody>
                    <a:bodyPr/>
                    <a:lstStyle/>
                    <a:p>
                      <a:r>
                        <a:rPr lang="hy-AM" sz="2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2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anose="010A0502050306030303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y-AM" sz="2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2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anose="010A0502050306030303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y-AM" sz="2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2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anose="010A0502050306030303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y-AM" sz="2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2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anose="010A0502050306030303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y-AM" sz="2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2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anose="010A0502050306030303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5739594"/>
                  </a:ext>
                </a:extLst>
              </a:tr>
              <a:tr h="303147">
                <a:tc>
                  <a:txBody>
                    <a:bodyPr/>
                    <a:lstStyle/>
                    <a:p>
                      <a:endParaRPr lang="ru-RU" sz="2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anose="010A0502050306030303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y-AM" sz="2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2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anose="010A0502050306030303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y-AM" sz="2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anose="010A0502050306030303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y-AM" sz="2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ru-RU" sz="2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anose="010A0502050306030303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y-AM" sz="2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2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anose="010A0502050306030303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2009974"/>
                  </a:ext>
                </a:extLst>
              </a:tr>
              <a:tr h="303147">
                <a:tc>
                  <a:txBody>
                    <a:bodyPr/>
                    <a:lstStyle/>
                    <a:p>
                      <a:r>
                        <a:rPr lang="hy-AM" sz="2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2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anose="010A0502050306030303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y-AM" sz="2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ru-RU" sz="2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anose="010A0502050306030303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y-AM" sz="2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anose="010A0502050306030303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y-AM" sz="2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2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anose="010A0502050306030303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y-AM" sz="2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2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anose="010A0502050306030303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8516897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9743DD-A13F-4753-8FDC-4E4AC68859E7}"/>
              </a:ext>
            </a:extLst>
          </p:cNvPr>
          <p:cNvCxnSpPr/>
          <p:nvPr/>
        </p:nvCxnSpPr>
        <p:spPr>
          <a:xfrm>
            <a:off x="9524930" y="6031594"/>
            <a:ext cx="1914525" cy="0"/>
          </a:xfrm>
          <a:prstGeom prst="line">
            <a:avLst/>
          </a:prstGeom>
          <a:ln>
            <a:solidFill>
              <a:srgbClr val="126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13CA69-1F40-4285-B4F9-2D76D7CCCCCC}"/>
              </a:ext>
            </a:extLst>
          </p:cNvPr>
          <p:cNvCxnSpPr/>
          <p:nvPr/>
        </p:nvCxnSpPr>
        <p:spPr>
          <a:xfrm>
            <a:off x="9524930" y="5634869"/>
            <a:ext cx="133350" cy="0"/>
          </a:xfrm>
          <a:prstGeom prst="line">
            <a:avLst/>
          </a:prstGeom>
          <a:ln>
            <a:solidFill>
              <a:srgbClr val="126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0775428-B5CE-4DBB-85F1-9C57D0EF4AD1}"/>
              </a:ext>
            </a:extLst>
          </p:cNvPr>
          <p:cNvSpPr/>
          <p:nvPr/>
        </p:nvSpPr>
        <p:spPr>
          <a:xfrm>
            <a:off x="8937130" y="2834748"/>
            <a:ext cx="970138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1734</a:t>
            </a:r>
            <a:r>
              <a:rPr lang="hy-AM" sz="2200" b="1" cap="none" spc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2200" b="1" cap="none" spc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3723F4-EE24-4218-B3EC-9F82108D8C3E}"/>
              </a:ext>
            </a:extLst>
          </p:cNvPr>
          <p:cNvSpPr/>
          <p:nvPr/>
        </p:nvSpPr>
        <p:spPr>
          <a:xfrm>
            <a:off x="7295450" y="3569101"/>
            <a:ext cx="813044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hy-AM" sz="2200" b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hy-AM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</a:t>
            </a:r>
            <a:endParaRPr lang="en-US" sz="22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84B2E1-CCCD-4221-BFD5-3A60A39FCB85}"/>
              </a:ext>
            </a:extLst>
          </p:cNvPr>
          <p:cNvSpPr/>
          <p:nvPr/>
        </p:nvSpPr>
        <p:spPr>
          <a:xfrm>
            <a:off x="7417898" y="4220336"/>
            <a:ext cx="813044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hy-AM" sz="2200" b="1" cap="none" spc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hy-AM" sz="2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</a:t>
            </a:r>
            <a:endParaRPr lang="en-US" sz="22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D2CBF0-1C05-47FF-A744-231192C0B0B5}"/>
              </a:ext>
            </a:extLst>
          </p:cNvPr>
          <p:cNvSpPr/>
          <p:nvPr/>
        </p:nvSpPr>
        <p:spPr>
          <a:xfrm>
            <a:off x="9525180" y="5233530"/>
            <a:ext cx="341760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200" b="1" cap="none" spc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2200" b="1" cap="none" spc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669F74-1049-41A3-870E-BF550FAAF373}"/>
              </a:ext>
            </a:extLst>
          </p:cNvPr>
          <p:cNvSpPr/>
          <p:nvPr/>
        </p:nvSpPr>
        <p:spPr>
          <a:xfrm>
            <a:off x="10311312" y="5242082"/>
            <a:ext cx="341760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200" b="1" cap="none" spc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sz="2200" b="1" cap="none" spc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E425B-6AC3-487F-A421-DF78E4B4526F}"/>
              </a:ext>
            </a:extLst>
          </p:cNvPr>
          <p:cNvSpPr/>
          <p:nvPr/>
        </p:nvSpPr>
        <p:spPr>
          <a:xfrm>
            <a:off x="11085429" y="5245437"/>
            <a:ext cx="341760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200" b="1" cap="none" spc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2200" b="1" cap="none" spc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97C7D8-38BA-442A-B4A1-C185B90B06BF}"/>
              </a:ext>
            </a:extLst>
          </p:cNvPr>
          <p:cNvSpPr/>
          <p:nvPr/>
        </p:nvSpPr>
        <p:spPr>
          <a:xfrm>
            <a:off x="9907268" y="5664417"/>
            <a:ext cx="341760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200" b="1" cap="none" spc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2200" b="1" cap="none" spc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D2A9F5-8C6B-48EF-8947-CE005A180C3D}"/>
              </a:ext>
            </a:extLst>
          </p:cNvPr>
          <p:cNvSpPr/>
          <p:nvPr/>
        </p:nvSpPr>
        <p:spPr>
          <a:xfrm>
            <a:off x="10728056" y="5647057"/>
            <a:ext cx="341760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200" b="1" cap="none" spc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2200" b="1" cap="none" spc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044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AEEF1-53CC-4A5C-B9AF-8CFAD4F30A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28" b="4828"/>
          <a:stretch/>
        </p:blipFill>
        <p:spPr>
          <a:xfrm>
            <a:off x="9129486" y="0"/>
            <a:ext cx="3306250" cy="6858000"/>
          </a:xfrm>
          <a:prstGeom prst="rect">
            <a:avLst/>
          </a:prstGeom>
        </p:spPr>
      </p:pic>
      <p:pic>
        <p:nvPicPr>
          <p:cNvPr id="4" name="ardyunq~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1950" y="6281736"/>
            <a:ext cx="295275" cy="2952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919977-1C11-48AA-84C4-BA79D4A634A6}"/>
              </a:ext>
            </a:extLst>
          </p:cNvPr>
          <p:cNvSpPr/>
          <p:nvPr/>
        </p:nvSpPr>
        <p:spPr>
          <a:xfrm>
            <a:off x="531752" y="2967335"/>
            <a:ext cx="83006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5400" b="0" cap="none" spc="0">
                <a:ln w="0">
                  <a:solidFill>
                    <a:srgbClr val="12611F"/>
                  </a:solidFill>
                </a:ln>
                <a:solidFill>
                  <a:srgbClr val="126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Արդյունքների ամփոփում</a:t>
            </a:r>
            <a:br>
              <a:rPr lang="hy-AM" sz="5400" b="0" cap="none" spc="0">
                <a:ln w="0">
                  <a:solidFill>
                    <a:srgbClr val="12611F"/>
                  </a:solidFill>
                </a:ln>
                <a:solidFill>
                  <a:srgbClr val="126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</a:br>
            <a:r>
              <a:rPr lang="ru-RU" altLang="ru-RU" sz="5400" b="1">
                <a:solidFill>
                  <a:srgbClr val="126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Резюме результатов</a:t>
            </a:r>
            <a:endParaRPr lang="en-US" sz="5400" b="0" cap="none" spc="0">
              <a:ln w="0">
                <a:solidFill>
                  <a:srgbClr val="12611F"/>
                </a:solidFill>
              </a:ln>
              <a:solidFill>
                <a:srgbClr val="12611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5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96CFD0-FBB2-4AA8-BA00-5B3B3A8FE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8295" y="-1279336"/>
            <a:ext cx="12846823" cy="917510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F31812-451A-4783-BB5C-A5C1AF847F8E}"/>
              </a:ext>
            </a:extLst>
          </p:cNvPr>
          <p:cNvSpPr/>
          <p:nvPr/>
        </p:nvSpPr>
        <p:spPr>
          <a:xfrm>
            <a:off x="-496530" y="1976284"/>
            <a:ext cx="13588415" cy="2418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E5CCEB-759A-45E5-8553-B7D8966D2798}"/>
              </a:ext>
            </a:extLst>
          </p:cNvPr>
          <p:cNvSpPr/>
          <p:nvPr/>
        </p:nvSpPr>
        <p:spPr>
          <a:xfrm>
            <a:off x="0" y="3593501"/>
            <a:ext cx="1219200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2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Մրցում են </a:t>
            </a:r>
            <a:r>
              <a:rPr lang="en-US" sz="2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hy-AM" sz="2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դասարանցիները</a:t>
            </a:r>
            <a:endParaRPr lang="en-US" sz="25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44AEE5-E2DB-4C56-96E0-48623DD5F195}"/>
              </a:ext>
            </a:extLst>
          </p:cNvPr>
          <p:cNvSpPr/>
          <p:nvPr/>
        </p:nvSpPr>
        <p:spPr>
          <a:xfrm>
            <a:off x="0" y="2274535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Մաթեմատիկական մրցաշար</a:t>
            </a:r>
            <a:endParaRPr lang="en-US" sz="5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ending_skiz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4812" y="7298214"/>
            <a:ext cx="3524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2">
                <p:cTn id="7" repeatCount="5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96CFD0-FBB2-4AA8-BA00-5B3B3A8FEB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6" b="10472"/>
          <a:stretch/>
        </p:blipFill>
        <p:spPr>
          <a:xfrm>
            <a:off x="-173899" y="0"/>
            <a:ext cx="12365897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293775-3618-4566-88C9-E4DA8385CAD0}"/>
              </a:ext>
            </a:extLst>
          </p:cNvPr>
          <p:cNvSpPr/>
          <p:nvPr/>
        </p:nvSpPr>
        <p:spPr>
          <a:xfrm>
            <a:off x="-292018" y="0"/>
            <a:ext cx="12749491" cy="2019528"/>
          </a:xfrm>
          <a:prstGeom prst="roundRect">
            <a:avLst/>
          </a:prstGeom>
          <a:solidFill>
            <a:srgbClr val="12611F"/>
          </a:solidFill>
          <a:ln>
            <a:solidFill>
              <a:srgbClr val="12611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2611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0BF5B7-0611-4C1A-8803-393AA584D5BF}"/>
              </a:ext>
            </a:extLst>
          </p:cNvPr>
          <p:cNvSpPr/>
          <p:nvPr/>
        </p:nvSpPr>
        <p:spPr>
          <a:xfrm>
            <a:off x="0" y="-36398"/>
            <a:ext cx="12191999" cy="2019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y-AM" sz="6000" b="1">
                <a:solidFill>
                  <a:schemeClr val="bg1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Նպատակները</a:t>
            </a:r>
            <a:br>
              <a:rPr lang="hy-AM" sz="6000" b="1">
                <a:solidFill>
                  <a:schemeClr val="bg1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ru-RU" sz="6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Цели:</a:t>
            </a:r>
            <a:endParaRPr lang="ru-RU" sz="60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E131EFD-3148-4CE0-A2DF-D6780FFD9323}"/>
              </a:ext>
            </a:extLst>
          </p:cNvPr>
          <p:cNvSpPr/>
          <p:nvPr/>
        </p:nvSpPr>
        <p:spPr>
          <a:xfrm>
            <a:off x="241772" y="2158206"/>
            <a:ext cx="5854228" cy="3578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hy-AM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Մաթեմատիկայի նկատմամբ  հետաքրքրություն սերմանելը</a:t>
            </a:r>
            <a:br>
              <a:rPr lang="hy-AM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endParaRPr lang="ru-RU" sz="2500" b="1" dirty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hy-AM" sz="2500" b="1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Ուշադրության </a:t>
            </a:r>
            <a:r>
              <a:rPr lang="hy-AM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զարգացում, տրամաբանական մտածողություն և նոր գիտելիքների ձեռքբերում</a:t>
            </a:r>
            <a:br>
              <a:rPr lang="hy-AM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endParaRPr lang="ru-RU" sz="2500" b="1" dirty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hy-AM" sz="2500" b="1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Թիմում </a:t>
            </a:r>
            <a:r>
              <a:rPr lang="hy-AM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աշխատելու ունակություն</a:t>
            </a:r>
            <a:endParaRPr lang="ru-RU" sz="2500" b="1" dirty="0">
              <a:solidFill>
                <a:schemeClr val="tx1">
                  <a:lumMod val="85000"/>
                  <a:lumOff val="15000"/>
                </a:schemeClr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C01CFE-E5C7-4096-8804-360F26DDEDCB}"/>
              </a:ext>
            </a:extLst>
          </p:cNvPr>
          <p:cNvSpPr/>
          <p:nvPr/>
        </p:nvSpPr>
        <p:spPr>
          <a:xfrm>
            <a:off x="6216886" y="2160723"/>
            <a:ext cx="585422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95250" lvl="0" indent="-342900">
              <a:spcAft>
                <a:spcPts val="0"/>
              </a:spcAft>
              <a:buClr>
                <a:srgbClr val="C00000"/>
              </a:buClr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b="1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Прививать любовь к математике.</a:t>
            </a:r>
            <a:br>
              <a:rPr lang="en-US" sz="2500" b="1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2500" b="1">
              <a:latin typeface="Sylfaen" panose="010A050205030603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95250" lvl="0" indent="-342900">
              <a:spcAft>
                <a:spcPts val="0"/>
              </a:spcAft>
              <a:buClr>
                <a:srgbClr val="C00000"/>
              </a:buClr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b="1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Способствовать развитию смекалки, эрудиции, умению быстро и четко излагать свои мысли, логически рассуждать.</a:t>
            </a:r>
            <a:br>
              <a:rPr lang="en-US" sz="2500" b="1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2500" b="1">
              <a:latin typeface="Sylfaen" panose="010A050205030603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95250" lvl="0" indent="-342900">
              <a:spcAft>
                <a:spcPts val="0"/>
              </a:spcAft>
              <a:buClr>
                <a:srgbClr val="C00000"/>
              </a:buClr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500" b="1">
                <a:solidFill>
                  <a:srgbClr val="00000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Воспитывать культуру общения через работу в группах.</a:t>
            </a:r>
            <a:endParaRPr lang="ru-RU" sz="2500" b="1">
              <a:latin typeface="Sylfaen" panose="010A050205030603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1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AEEF1-53CC-4A5C-B9AF-8CFAD4F30A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28" b="4828"/>
          <a:stretch/>
        </p:blipFill>
        <p:spPr>
          <a:xfrm>
            <a:off x="0" y="1"/>
            <a:ext cx="330625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469E86-9552-4F3A-9CF1-D0E170977BBF}"/>
              </a:ext>
            </a:extLst>
          </p:cNvPr>
          <p:cNvSpPr/>
          <p:nvPr/>
        </p:nvSpPr>
        <p:spPr>
          <a:xfrm>
            <a:off x="3896834" y="281784"/>
            <a:ext cx="7818915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Когда-то давным-давно знаменитый физик-математик Б.Паскаль сказал: </a:t>
            </a:r>
            <a:br>
              <a:rPr lang="hy-AM" sz="450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y-AM" sz="4500" b="1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500" b="1">
                <a:solidFill>
                  <a:srgbClr val="12611F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“Предмет математики настолько серьезен, что полезно не упускать случая, сделать его немного занимательным!”</a:t>
            </a:r>
            <a:r>
              <a:rPr lang="hy-AM" sz="4500" b="1">
                <a:solidFill>
                  <a:srgbClr val="12611F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500" b="1">
              <a:solidFill>
                <a:srgbClr val="12611F"/>
              </a:solidFill>
            </a:endParaRPr>
          </a:p>
        </p:txBody>
      </p:sp>
      <p:pic>
        <p:nvPicPr>
          <p:cNvPr id="2" name="ending_skiz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05075" y="5996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91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AEEF1-53CC-4A5C-B9AF-8CFAD4F30A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28" b="4828"/>
          <a:stretch/>
        </p:blipFill>
        <p:spPr>
          <a:xfrm>
            <a:off x="-696383" y="0"/>
            <a:ext cx="3306250" cy="69035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059632-D211-4002-AFBA-DE0DA9B66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67" y="0"/>
            <a:ext cx="9582133" cy="15850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Конкурс «Разминка»</a:t>
            </a:r>
            <a:br>
              <a:rPr kumimoji="0" lang="ru-RU" altLang="ru-RU" sz="5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kumimoji="0" lang="hy-AM" altLang="ru-RU" sz="5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Խթանման փուլ</a:t>
            </a:r>
            <a:r>
              <a:rPr kumimoji="0" lang="ru-RU" altLang="ru-RU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hy-AM" altLang="ru-RU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                   </a:t>
            </a:r>
            <a:endParaRPr kumimoji="0" lang="ru-RU" altLang="ru-RU" sz="5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2308D2-4502-472E-82EE-C233C288BD1E}"/>
              </a:ext>
            </a:extLst>
          </p:cNvPr>
          <p:cNvSpPr/>
          <p:nvPr/>
        </p:nvSpPr>
        <p:spPr>
          <a:xfrm>
            <a:off x="2609866" y="1804590"/>
            <a:ext cx="8771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12611F"/>
              </a:buClr>
              <a:buFont typeface="Wingdings" panose="05000000000000000000" pitchFamily="2" charset="2"/>
              <a:buChar char="ü"/>
            </a:pPr>
            <a:r>
              <a:rPr lang="hy-AM" sz="20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Ի՞նչն է</a:t>
            </a:r>
            <a:r>
              <a:rPr lang="hy-AM" sz="20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որ շրջում ես գլխիվայր, </a:t>
            </a:r>
            <a:r>
              <a:rPr lang="hy-AM" sz="20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այն մեծանում է  3-ով:</a:t>
            </a:r>
            <a:br>
              <a:rPr lang="hy-AM" sz="20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>
                <a:latin typeface="Sylfaen" panose="010A0502050306030303" pitchFamily="18" charset="0"/>
              </a:rPr>
              <a:t>Что становится на треть больше, если его поставить вверх ногами?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431218-A99C-402C-9877-868923D6C6FB}"/>
              </a:ext>
            </a:extLst>
          </p:cNvPr>
          <p:cNvSpPr/>
          <p:nvPr/>
        </p:nvSpPr>
        <p:spPr>
          <a:xfrm>
            <a:off x="10421581" y="1740208"/>
            <a:ext cx="12779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200" b="1">
                <a:ln w="0"/>
                <a:solidFill>
                  <a:srgbClr val="12611F"/>
                </a:solidFill>
                <a:latin typeface="Sylfaen" panose="010A0502050306030303" pitchFamily="18" charset="0"/>
              </a:rPr>
              <a:t>«6» թիվը</a:t>
            </a:r>
            <a:br>
              <a:rPr lang="hy-AM" sz="2200" b="1">
                <a:ln w="0"/>
                <a:solidFill>
                  <a:srgbClr val="12611F"/>
                </a:solidFill>
                <a:latin typeface="Sylfaen" panose="010A0502050306030303" pitchFamily="18" charset="0"/>
              </a:rPr>
            </a:br>
            <a:r>
              <a:rPr lang="ru-RU" sz="2200" b="1">
                <a:solidFill>
                  <a:srgbClr val="12611F"/>
                </a:solidFill>
                <a:latin typeface="Sylfaen" panose="010A0502050306030303" pitchFamily="18" charset="0"/>
              </a:rPr>
              <a:t>Цифра 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46BAE6-37EC-48A3-8426-9D776248FCA7}"/>
              </a:ext>
            </a:extLst>
          </p:cNvPr>
          <p:cNvSpPr/>
          <p:nvPr/>
        </p:nvSpPr>
        <p:spPr>
          <a:xfrm>
            <a:off x="2609866" y="2640760"/>
            <a:ext cx="95821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12611F"/>
              </a:buClr>
              <a:buFont typeface="Wingdings" panose="05000000000000000000" pitchFamily="2" charset="2"/>
              <a:buChar char="ü"/>
            </a:pPr>
            <a:r>
              <a:rPr lang="hy-AM" sz="22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Ինչպե՞ս կարելի է մեծացնել ներքևում </a:t>
            </a:r>
            <a:r>
              <a:rPr lang="hy-AM" sz="22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պատկերված կատվի չափսերը՝ </a:t>
            </a:r>
            <a:r>
              <a:rPr lang="hy-AM" sz="22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առանց </a:t>
            </a:r>
            <a:r>
              <a:rPr lang="hy-AM" sz="22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կպչելու:</a:t>
            </a:r>
          </a:p>
          <a:p>
            <a:pPr>
              <a:buClr>
                <a:srgbClr val="12611F"/>
              </a:buClr>
            </a:pPr>
            <a:r>
              <a:rPr lang="hy-AM" altLang="ru-RU" sz="2200" b="1">
                <a:latin typeface="Sylfaen" panose="010A0502050306030303" pitchFamily="18" charset="0"/>
              </a:rPr>
              <a:t>    </a:t>
            </a:r>
            <a:r>
              <a:rPr lang="ru-RU" altLang="ru-RU" sz="2200" b="1">
                <a:latin typeface="Sylfaen" panose="010A0502050306030303" pitchFamily="18" charset="0"/>
              </a:rPr>
              <a:t>Как увеличить размер кота</a:t>
            </a:r>
            <a:r>
              <a:rPr lang="hy-AM" altLang="ru-RU" sz="2200" b="1">
                <a:latin typeface="Sylfaen" panose="010A0502050306030303" pitchFamily="18" charset="0"/>
              </a:rPr>
              <a:t> </a:t>
            </a:r>
            <a:r>
              <a:rPr lang="ru-RU" altLang="ru-RU" sz="2200" b="1">
                <a:latin typeface="Sylfaen" panose="010A0502050306030303" pitchFamily="18" charset="0"/>
              </a:rPr>
              <a:t>не касаясь </a:t>
            </a:r>
            <a:r>
              <a:rPr lang="hy-AM" altLang="ru-RU" sz="2200" b="1">
                <a:latin typeface="Sylfaen" panose="010A0502050306030303" pitchFamily="18" charset="0"/>
              </a:rPr>
              <a:t>. </a:t>
            </a:r>
            <a:r>
              <a:rPr lang="ru-RU" altLang="ru-RU" sz="2200" b="1">
                <a:latin typeface="Sylfaen" panose="010A0502050306030303" pitchFamily="18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38301F-3EF9-4553-BFCB-68F559A78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161" y="3419543"/>
            <a:ext cx="3540838" cy="38132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C7018F8-DF30-412E-B81C-E7D83BCAFA27}"/>
              </a:ext>
            </a:extLst>
          </p:cNvPr>
          <p:cNvSpPr/>
          <p:nvPr/>
        </p:nvSpPr>
        <p:spPr>
          <a:xfrm>
            <a:off x="3227552" y="3952838"/>
            <a:ext cx="371151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2200" b="1" cap="none" spc="0">
                <a:ln w="0"/>
                <a:solidFill>
                  <a:srgbClr val="12611F"/>
                </a:solidFill>
                <a:latin typeface="Sylfaen" panose="010A0502050306030303" pitchFamily="18" charset="0"/>
              </a:rPr>
              <a:t>Նկարը կարելի է մոտեցնել, կամ նկարել ավելի մեծ կատու կողքին:</a:t>
            </a:r>
            <a:br>
              <a:rPr lang="hy-AM" sz="2200" b="1" cap="none" spc="0">
                <a:ln w="0"/>
                <a:solidFill>
                  <a:srgbClr val="12611F"/>
                </a:solidFill>
                <a:latin typeface="Sylfaen" panose="010A0502050306030303" pitchFamily="18" charset="0"/>
              </a:rPr>
            </a:br>
            <a:r>
              <a:rPr lang="ru-RU" altLang="ru-RU" sz="2200" b="1">
                <a:solidFill>
                  <a:srgbClr val="12611F"/>
                </a:solidFill>
                <a:latin typeface="Sylfaen" panose="010A0502050306030303" pitchFamily="18" charset="0"/>
              </a:rPr>
              <a:t>Картинку можно приблизить, или нарисовать </a:t>
            </a:r>
          </a:p>
          <a:p>
            <a:pPr algn="ctr"/>
            <a:r>
              <a:rPr lang="ru-RU" altLang="ru-RU" sz="2200" b="1">
                <a:solidFill>
                  <a:srgbClr val="12611F"/>
                </a:solidFill>
                <a:latin typeface="Sylfaen" panose="010A0502050306030303" pitchFamily="18" charset="0"/>
              </a:rPr>
              <a:t>кошку побольше рядом </a:t>
            </a:r>
          </a:p>
          <a:p>
            <a:pPr algn="ctr"/>
            <a:endParaRPr lang="ru-RU" altLang="ru-RU" sz="2200" b="1">
              <a:solidFill>
                <a:srgbClr val="12611F"/>
              </a:solidFill>
              <a:latin typeface="Sylfaen" panose="010A0502050306030303" pitchFamily="18" charset="0"/>
            </a:endParaRPr>
          </a:p>
          <a:p>
            <a:pPr algn="ctr"/>
            <a:endParaRPr lang="en-US" sz="2200" b="1" cap="none" spc="0">
              <a:ln w="0"/>
              <a:solidFill>
                <a:srgbClr val="12611F"/>
              </a:solidFill>
              <a:latin typeface="Sylfaen" panose="010A050205030603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B9D20C-C312-4D9C-B100-EF67CB249E29}"/>
              </a:ext>
            </a:extLst>
          </p:cNvPr>
          <p:cNvSpPr/>
          <p:nvPr/>
        </p:nvSpPr>
        <p:spPr>
          <a:xfrm>
            <a:off x="559409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F570AF-2BED-4962-9CD9-EE306C322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01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4F64D9-65C4-4F5D-BBF6-83CFF3CC9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57" y="3172955"/>
            <a:ext cx="1428657" cy="1538554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305756BC-0A8A-4AD0-BC19-6C184E6D3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01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CB789E58-B53A-42D1-A186-B1BBE4636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0DCFDD81-2A94-4E8F-BC89-310831CBD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41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FC60EB-115C-4C29-9E48-EA563A88DAB2}"/>
              </a:ext>
            </a:extLst>
          </p:cNvPr>
          <p:cNvSpPr/>
          <p:nvPr/>
        </p:nvSpPr>
        <p:spPr>
          <a:xfrm>
            <a:off x="2715961" y="1715034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y-AM" altLang="ru-RU" sz="2200" b="1">
                <a:latin typeface="Sylfaen" panose="010A0502050306030303" pitchFamily="18" charset="0"/>
              </a:rPr>
              <a:t>Արբանյակը Երկրի շուրջ մեկ պտույտ է կատարում 1 ժամ 40 րոպեի ընթացքում, իսկ մյուսը ՝ 100 րոպեում: Ինչպե՞ս  է դա հնարավոր: </a:t>
            </a:r>
            <a:r>
              <a:rPr lang="ru-RU" sz="2200" b="1">
                <a:latin typeface="Sylfaen" panose="010A0502050306030303" pitchFamily="18" charset="0"/>
              </a:rPr>
              <a:t>Один оборот вокруг Земли спутник делает за 1 час 40 минут, а другой за 100 минут. Как такое может быть?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2200" b="1" i="0">
              <a:latin typeface="Sylfaen" panose="010A050205030603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4064C6-B95E-49E9-9899-0C4702ACF6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28" b="4828"/>
          <a:stretch/>
        </p:blipFill>
        <p:spPr>
          <a:xfrm>
            <a:off x="-696383" y="0"/>
            <a:ext cx="3306250" cy="69035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818D63-19A4-4152-BB44-94F4C7044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67" y="0"/>
            <a:ext cx="9582133" cy="15850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Конкурс «Разминка»</a:t>
            </a:r>
            <a:br>
              <a:rPr kumimoji="0" lang="ru-RU" altLang="ru-RU" sz="5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kumimoji="0" lang="hy-AM" altLang="ru-RU" sz="5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Խթանման փուլ</a:t>
            </a:r>
            <a:r>
              <a:rPr kumimoji="0" lang="ru-RU" altLang="ru-RU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hy-AM" altLang="ru-RU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                   </a:t>
            </a:r>
            <a:endParaRPr kumimoji="0" lang="ru-RU" altLang="ru-RU" sz="5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2897C10-5B48-4D42-955D-FE39BBF06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y-AM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F84DC8-06C3-48B2-BBE6-CA96CEA873D7}"/>
              </a:ext>
            </a:extLst>
          </p:cNvPr>
          <p:cNvSpPr/>
          <p:nvPr/>
        </p:nvSpPr>
        <p:spPr>
          <a:xfrm>
            <a:off x="4320084" y="3167514"/>
            <a:ext cx="74206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altLang="ru-RU" sz="2200" b="1">
                <a:solidFill>
                  <a:srgbClr val="C00000"/>
                </a:solidFill>
                <a:latin typeface="Sylfaen" panose="010A0502050306030303" pitchFamily="18" charset="0"/>
              </a:rPr>
              <a:t>Մեկ ժամ քառասուն րոպեն հավասար է հարյուր րոպեի:</a:t>
            </a:r>
            <a:br>
              <a:rPr lang="hy-AM" altLang="ru-RU" sz="2200" b="1">
                <a:solidFill>
                  <a:srgbClr val="C00000"/>
                </a:solidFill>
                <a:latin typeface="Sylfaen" panose="010A0502050306030303" pitchFamily="18" charset="0"/>
              </a:rPr>
            </a:br>
            <a:r>
              <a:rPr lang="ru-RU" sz="2200" b="1">
                <a:solidFill>
                  <a:srgbClr val="C00000"/>
                </a:solidFill>
                <a:latin typeface="Sylfaen" panose="010A0502050306030303" pitchFamily="18" charset="0"/>
              </a:rPr>
              <a:t>Один час сорок минут равно ста минутам.</a:t>
            </a:r>
            <a:r>
              <a:rPr lang="hy-AM" altLang="ru-RU" sz="2200" b="1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590D8D-401B-410B-8330-C6B4BDC71F62}"/>
              </a:ext>
            </a:extLst>
          </p:cNvPr>
          <p:cNvSpPr/>
          <p:nvPr/>
        </p:nvSpPr>
        <p:spPr>
          <a:xfrm>
            <a:off x="2709675" y="4058740"/>
            <a:ext cx="89180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y-AM" altLang="ru-RU" sz="2200" b="1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Ինչպիսի՞ քարեր չկան </a:t>
            </a:r>
            <a:r>
              <a:rPr lang="hy-AM" altLang="ru-RU" sz="2200" b="1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ծովում:</a:t>
            </a:r>
          </a:p>
          <a:p>
            <a:pPr>
              <a:buClr>
                <a:srgbClr val="C00000"/>
              </a:buClr>
            </a:pPr>
            <a:r>
              <a:rPr lang="hy-AM" sz="2200" b="1">
                <a:latin typeface="Sylfaen" panose="010A0502050306030303" pitchFamily="18" charset="0"/>
              </a:rPr>
              <a:t>     </a:t>
            </a:r>
            <a:r>
              <a:rPr lang="ru-RU" sz="2200" b="1">
                <a:latin typeface="Sylfaen" panose="010A0502050306030303" pitchFamily="18" charset="0"/>
              </a:rPr>
              <a:t>Каких камней в море нет?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74678A-2E3F-449D-B47B-836FE370BD37}"/>
              </a:ext>
            </a:extLst>
          </p:cNvPr>
          <p:cNvSpPr/>
          <p:nvPr/>
        </p:nvSpPr>
        <p:spPr>
          <a:xfrm>
            <a:off x="10263019" y="4058739"/>
            <a:ext cx="9541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y-AM" sz="2200" b="1">
                <a:ln w="0"/>
                <a:solidFill>
                  <a:srgbClr val="C00000"/>
                </a:solidFill>
                <a:latin typeface="Sylfaen" panose="010A0502050306030303" pitchFamily="18" charset="0"/>
              </a:rPr>
              <a:t>Չ</a:t>
            </a:r>
            <a:r>
              <a:rPr lang="hy-AM" sz="2200" b="1" cap="none" spc="0">
                <a:ln w="0"/>
                <a:solidFill>
                  <a:srgbClr val="C00000"/>
                </a:solidFill>
                <a:latin typeface="Sylfaen" panose="010A0502050306030303" pitchFamily="18" charset="0"/>
              </a:rPr>
              <a:t>որ</a:t>
            </a:r>
          </a:p>
          <a:p>
            <a:r>
              <a:rPr lang="ru-RU" sz="2200" b="1">
                <a:solidFill>
                  <a:srgbClr val="C00000"/>
                </a:solidFill>
                <a:latin typeface="Sylfaen" panose="010A0502050306030303" pitchFamily="18" charset="0"/>
              </a:rPr>
              <a:t>Сухих</a:t>
            </a:r>
            <a:endParaRPr lang="en-US" sz="2200" b="1" cap="none" spc="0">
              <a:ln w="0"/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A8A046-FD40-4B49-AE72-116A8EFE62E5}"/>
              </a:ext>
            </a:extLst>
          </p:cNvPr>
          <p:cNvSpPr/>
          <p:nvPr/>
        </p:nvSpPr>
        <p:spPr>
          <a:xfrm>
            <a:off x="2605139" y="5047624"/>
            <a:ext cx="87833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y-AM" sz="2200" b="1">
                <a:latin typeface="Sylfaen" panose="010A0502050306030303" pitchFamily="18" charset="0"/>
              </a:rPr>
              <a:t>Տղան մի ձեռքով տանում է 1կգ երկաթ, մյուսով՝ նույնքան բամբակ: Ո՞րն է ծանր:</a:t>
            </a:r>
            <a:br>
              <a:rPr lang="hy-AM" sz="2200" b="1">
                <a:latin typeface="Sylfaen" panose="010A0502050306030303" pitchFamily="18" charset="0"/>
              </a:rPr>
            </a:br>
            <a:r>
              <a:rPr lang="ru-RU" sz="2200" b="1">
                <a:latin typeface="Sylfaen" panose="010A0502050306030303" pitchFamily="18" charset="0"/>
              </a:rPr>
              <a:t>В одной руке мальчик нёс один килограмм железа, а в другой столько же пуха. Что было тяжелее нести?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7D06BA-C8B3-4116-93F0-6985AA213F5D}"/>
              </a:ext>
            </a:extLst>
          </p:cNvPr>
          <p:cNvSpPr/>
          <p:nvPr/>
        </p:nvSpPr>
        <p:spPr>
          <a:xfrm>
            <a:off x="10085300" y="6040958"/>
            <a:ext cx="18806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2200" b="1">
                <a:solidFill>
                  <a:srgbClr val="C00000"/>
                </a:solidFill>
                <a:latin typeface="Sylfaen" panose="010A0502050306030303" pitchFamily="18" charset="0"/>
              </a:rPr>
              <a:t>Հավասար են</a:t>
            </a:r>
            <a:br>
              <a:rPr lang="hy-AM" sz="2200" b="1">
                <a:solidFill>
                  <a:srgbClr val="C00000"/>
                </a:solidFill>
                <a:latin typeface="Sylfaen" panose="010A0502050306030303" pitchFamily="18" charset="0"/>
              </a:rPr>
            </a:br>
            <a:r>
              <a:rPr lang="ru-RU" sz="2200" b="1">
                <a:solidFill>
                  <a:srgbClr val="C00000"/>
                </a:solidFill>
                <a:latin typeface="Sylfaen" panose="010A0502050306030303" pitchFamily="18" charset="0"/>
              </a:rPr>
              <a:t>Одинаково</a:t>
            </a:r>
          </a:p>
        </p:txBody>
      </p:sp>
    </p:spTree>
    <p:extLst>
      <p:ext uri="{BB962C8B-B14F-4D97-AF65-F5344CB8AC3E}">
        <p14:creationId xmlns:p14="http://schemas.microsoft.com/office/powerpoint/2010/main" val="15815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D86500-618F-4FEF-8595-552EE3D060B5}"/>
              </a:ext>
            </a:extLst>
          </p:cNvPr>
          <p:cNvSpPr/>
          <p:nvPr/>
        </p:nvSpPr>
        <p:spPr>
          <a:xfrm>
            <a:off x="2844800" y="1567239"/>
            <a:ext cx="87757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12611F"/>
              </a:buClr>
              <a:buFont typeface="Wingdings" panose="05000000000000000000" pitchFamily="2" charset="2"/>
              <a:buChar char="q"/>
            </a:pPr>
            <a:r>
              <a:rPr lang="hy-AM" sz="2200" b="1">
                <a:latin typeface="Sylfaen" panose="010A0502050306030303" pitchFamily="18" charset="0"/>
              </a:rPr>
              <a:t>Տղամարդը մտնում է խանութ և խնդրում է վաճառողուհուն գնած երշիկը կտրատել ոչ թե հորիզոնական, այլ ուղղահայաց: Կինը հարցնում է. </a:t>
            </a:r>
            <a:br>
              <a:rPr lang="hy-AM" sz="2200" b="1">
                <a:latin typeface="Sylfaen" panose="010A0502050306030303" pitchFamily="18" charset="0"/>
              </a:rPr>
            </a:br>
            <a:r>
              <a:rPr lang="hy-AM" sz="2200" b="1">
                <a:latin typeface="Sylfaen" panose="010A0502050306030303" pitchFamily="18" charset="0"/>
              </a:rPr>
              <a:t>-Դուք հրշե՞ջ եք:</a:t>
            </a:r>
            <a:br>
              <a:rPr lang="hy-AM" sz="2200" b="1">
                <a:latin typeface="Sylfaen" panose="010A0502050306030303" pitchFamily="18" charset="0"/>
              </a:rPr>
            </a:br>
            <a:r>
              <a:rPr lang="hy-AM" sz="2200" b="1">
                <a:latin typeface="Sylfaen" panose="010A0502050306030303" pitchFamily="18" charset="0"/>
              </a:rPr>
              <a:t>-Այո՛,- պատասխանում է տղամանդը: </a:t>
            </a:r>
            <a:br>
              <a:rPr lang="hy-AM" sz="2200" b="1">
                <a:latin typeface="Sylfaen" panose="010A0502050306030303" pitchFamily="18" charset="0"/>
              </a:rPr>
            </a:br>
            <a:r>
              <a:rPr lang="hy-AM" sz="2200" b="1">
                <a:latin typeface="Sylfaen" panose="010A0502050306030303" pitchFamily="18" charset="0"/>
              </a:rPr>
              <a:t>Ինչպե՞ս կինը գլխի ընկավ:</a:t>
            </a:r>
            <a:br>
              <a:rPr lang="hy-AM" sz="2200" b="1">
                <a:latin typeface="Sylfaen" panose="010A0502050306030303" pitchFamily="18" charset="0"/>
              </a:rPr>
            </a:br>
            <a:r>
              <a:rPr lang="ru-RU" sz="2200" b="1">
                <a:latin typeface="Sylfaen" panose="010A0502050306030303" pitchFamily="18" charset="0"/>
              </a:rPr>
              <a:t>Мужчина заходит в магазин, покупает колбасу и просит её нарезать, но не поперек, а вдоль. Продавщица спрашивает: «Вы пожарник?» — «Да». Как она догадалась?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0FA99-E594-4814-ADF1-EE1CB89464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28" b="4828"/>
          <a:stretch/>
        </p:blipFill>
        <p:spPr>
          <a:xfrm>
            <a:off x="-696383" y="0"/>
            <a:ext cx="3306250" cy="69035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221FEE-00BB-4776-BD7C-BA60ECD8B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67" y="26144"/>
            <a:ext cx="9582133" cy="143116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45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Конкурс «Разминка»</a:t>
            </a:r>
            <a:br>
              <a:rPr kumimoji="0" lang="ru-RU" altLang="ru-RU" sz="45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kumimoji="0" lang="hy-AM" altLang="ru-RU" sz="45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Խթանման փուլ</a:t>
            </a:r>
            <a:r>
              <a:rPr kumimoji="0" lang="ru-RU" altLang="ru-RU" sz="4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hy-AM" altLang="ru-RU" sz="4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                   </a:t>
            </a:r>
            <a:endParaRPr kumimoji="0" lang="ru-RU" altLang="ru-RU" sz="4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A4E7C-988C-46EA-A56E-CB321CA7AA77}"/>
              </a:ext>
            </a:extLst>
          </p:cNvPr>
          <p:cNvSpPr/>
          <p:nvPr/>
        </p:nvSpPr>
        <p:spPr>
          <a:xfrm>
            <a:off x="6017347" y="4503360"/>
            <a:ext cx="57999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2200" b="1">
                <a:solidFill>
                  <a:srgbClr val="12611F"/>
                </a:solidFill>
                <a:latin typeface="Sylfaen" panose="010A0502050306030303" pitchFamily="18" charset="0"/>
              </a:rPr>
              <a:t>Տղմարդը ծառայողական համազգեստով էր:</a:t>
            </a:r>
            <a:br>
              <a:rPr lang="hy-AM" sz="2200" b="1">
                <a:solidFill>
                  <a:srgbClr val="12611F"/>
                </a:solidFill>
                <a:latin typeface="Sylfaen" panose="010A0502050306030303" pitchFamily="18" charset="0"/>
              </a:rPr>
            </a:br>
            <a:r>
              <a:rPr lang="ru-RU" sz="2200" b="1">
                <a:solidFill>
                  <a:srgbClr val="12611F"/>
                </a:solidFill>
                <a:latin typeface="Sylfaen" panose="010A0502050306030303" pitchFamily="18" charset="0"/>
              </a:rPr>
              <a:t>Мужчина был в форме</a:t>
            </a:r>
            <a:r>
              <a:rPr lang="hy-AM" sz="2200" b="1">
                <a:solidFill>
                  <a:srgbClr val="12611F"/>
                </a:solidFill>
                <a:latin typeface="Sylfaen" panose="010A0502050306030303" pitchFamily="18" charset="0"/>
              </a:rPr>
              <a:t>.</a:t>
            </a:r>
            <a:endParaRPr lang="ru-RU" sz="2200" b="1">
              <a:solidFill>
                <a:srgbClr val="12611F"/>
              </a:solidFill>
              <a:latin typeface="Sylfaen" panose="010A050205030603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20ED42-B067-4E0A-887F-8C742667461B}"/>
              </a:ext>
            </a:extLst>
          </p:cNvPr>
          <p:cNvSpPr/>
          <p:nvPr/>
        </p:nvSpPr>
        <p:spPr>
          <a:xfrm>
            <a:off x="2734414" y="5280104"/>
            <a:ext cx="74636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12611F"/>
              </a:buClr>
              <a:buFont typeface="Wingdings" panose="05000000000000000000" pitchFamily="2" charset="2"/>
              <a:buChar char="q"/>
            </a:pPr>
            <a:r>
              <a:rPr lang="hy-AM" altLang="ru-RU" sz="2200" b="1">
                <a:solidFill>
                  <a:srgbClr val="202124"/>
                </a:solidFill>
                <a:latin typeface="Sylfaen" panose="010A0502050306030303" pitchFamily="18" charset="0"/>
              </a:rPr>
              <a:t>Ի՞նչ տեղի ունեցավ նախորդ տարվա նոյեմբերի 31-ին:</a:t>
            </a:r>
            <a:br>
              <a:rPr lang="hy-AM" altLang="ru-RU" sz="2200" b="1">
                <a:solidFill>
                  <a:srgbClr val="202124"/>
                </a:solidFill>
                <a:latin typeface="Sylfaen" panose="010A0502050306030303" pitchFamily="18" charset="0"/>
              </a:rPr>
            </a:br>
            <a:r>
              <a:rPr lang="ru-RU" sz="2200" b="1">
                <a:solidFill>
                  <a:srgbClr val="2B2B2B"/>
                </a:solidFill>
                <a:latin typeface="Sylfaen" panose="010A0502050306030303" pitchFamily="18" charset="0"/>
              </a:rPr>
              <a:t>Что произошло 31 ноября прошлого года?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3B19903-24E0-41FC-BD2A-24618550B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y-AM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A4935B-F02D-48A9-A203-AB6269AC6B56}"/>
              </a:ext>
            </a:extLst>
          </p:cNvPr>
          <p:cNvSpPr/>
          <p:nvPr/>
        </p:nvSpPr>
        <p:spPr>
          <a:xfrm>
            <a:off x="7400933" y="6049545"/>
            <a:ext cx="46025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altLang="ru-RU" sz="2200" b="1">
                <a:solidFill>
                  <a:srgbClr val="12611F"/>
                </a:solidFill>
                <a:latin typeface="Sylfaen" panose="010A0502050306030303" pitchFamily="18" charset="0"/>
              </a:rPr>
              <a:t>Օրացույցում նման ամսաթիվ չկա:</a:t>
            </a:r>
          </a:p>
          <a:p>
            <a:r>
              <a:rPr lang="ru-RU" sz="2200" b="1">
                <a:solidFill>
                  <a:srgbClr val="12611F"/>
                </a:solidFill>
                <a:latin typeface="Sylfaen" panose="010A0502050306030303" pitchFamily="18" charset="0"/>
              </a:rPr>
              <a:t>Такой даты нет в календаре</a:t>
            </a:r>
            <a:r>
              <a:rPr lang="hy-AM" altLang="ru-RU" sz="2200" b="1">
                <a:solidFill>
                  <a:srgbClr val="12611F"/>
                </a:solidFill>
                <a:latin typeface="Sylfaen" panose="010A0502050306030303" pitchFamily="18" charset="0"/>
              </a:rPr>
              <a:t> </a:t>
            </a:r>
            <a:endParaRPr lang="ru-RU" sz="2200" b="1">
              <a:solidFill>
                <a:srgbClr val="12611F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2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8D545B-3843-41DC-9EB6-543B351557DA}"/>
              </a:ext>
            </a:extLst>
          </p:cNvPr>
          <p:cNvSpPr/>
          <p:nvPr/>
        </p:nvSpPr>
        <p:spPr>
          <a:xfrm>
            <a:off x="2130896" y="1635171"/>
            <a:ext cx="9209736" cy="1529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0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y-AM" altLang="ru-RU" sz="2200" b="1">
                <a:latin typeface="Sylfaen" panose="010A0502050306030303" pitchFamily="18" charset="0"/>
              </a:rPr>
              <a:t>Չորս յոթից պետք է ստանաք 1 թիվը: Ցանկացած թվաբանություն և ցանկացած փակագծեր թույլատրվում են: </a:t>
            </a:r>
            <a:br>
              <a:rPr lang="hy-AM" altLang="ru-RU" sz="2200" b="1">
                <a:latin typeface="Sylfaen" panose="010A0502050306030303" pitchFamily="18" charset="0"/>
              </a:rPr>
            </a:br>
            <a:r>
              <a:rPr lang="ru-RU" sz="2200" b="1">
                <a:latin typeface="Sylfaen" panose="010A0502050306030303" pitchFamily="18" charset="0"/>
              </a:rPr>
              <a:t>Из четырёх семёрок необходимо получить цифру 1. Разрешены любые арифметические действия и любые скобки.</a:t>
            </a:r>
            <a:endParaRPr lang="ru-RU" sz="2200" b="1"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F5C89D-6A82-4A92-A816-50192F13EFDC}"/>
              </a:ext>
            </a:extLst>
          </p:cNvPr>
          <p:cNvSpPr/>
          <p:nvPr/>
        </p:nvSpPr>
        <p:spPr>
          <a:xfrm>
            <a:off x="9473883" y="2733677"/>
            <a:ext cx="1997663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200" b="1" cap="none" spc="0">
                <a:ln w="0"/>
                <a:solidFill>
                  <a:srgbClr val="C00000"/>
                </a:solidFill>
                <a:latin typeface="Sylfaen" panose="010A0502050306030303" pitchFamily="18" charset="0"/>
              </a:rPr>
              <a:t>(7+7) : (7+7) = 1</a:t>
            </a:r>
            <a:endParaRPr lang="ru-RU" altLang="ru-RU" sz="2200" b="1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47320C-24D7-4BCB-A6A0-75B55D10E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28" b="4828"/>
          <a:stretch/>
        </p:blipFill>
        <p:spPr>
          <a:xfrm>
            <a:off x="-696383" y="0"/>
            <a:ext cx="3306250" cy="690354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BFCF418-E802-417E-AA54-911E696CF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67" y="0"/>
            <a:ext cx="9582133" cy="15850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5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Конкурс «Разминка»</a:t>
            </a:r>
            <a:br>
              <a:rPr kumimoji="0" lang="ru-RU" altLang="ru-RU" sz="5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kumimoji="0" lang="hy-AM" altLang="ru-RU" sz="5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Խթանման փուլ</a:t>
            </a:r>
            <a:r>
              <a:rPr kumimoji="0" lang="ru-RU" altLang="ru-RU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hy-AM" altLang="ru-RU" sz="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                   </a:t>
            </a:r>
            <a:endParaRPr kumimoji="0" lang="ru-RU" altLang="ru-RU" sz="5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C67D16F2-001C-4398-9B1D-4948FD40C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671" y="3327101"/>
            <a:ext cx="9634968" cy="131896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kumimoji="0" lang="hy-AM" altLang="ru-RU" sz="2200" b="1" i="0" u="none" strike="noStrike" cap="none" normalizeH="0" baseline="0">
                <a:ln>
                  <a:noFill/>
                </a:ln>
                <a:latin typeface="Sylfaen" panose="010A0502050306030303" pitchFamily="18" charset="0"/>
              </a:rPr>
              <a:t>Քառակուսի սեղանից մի անկյուն սղոցվեց: Քանի՞ անկյուն ունի այժմ սեղանը:</a:t>
            </a:r>
            <a:br>
              <a:rPr kumimoji="0" lang="hy-AM" altLang="ru-RU" sz="2200" b="1" i="0" u="none" strike="noStrike" cap="none" normalizeH="0" baseline="0">
                <a:ln>
                  <a:noFill/>
                </a:ln>
                <a:latin typeface="Sylfaen" panose="010A0502050306030303" pitchFamily="18" charset="0"/>
              </a:rPr>
            </a:br>
            <a:r>
              <a:rPr lang="ru-RU" sz="2200" b="1">
                <a:latin typeface="Sylfaen" panose="010A0502050306030303" pitchFamily="18" charset="0"/>
              </a:rPr>
              <a:t>У квадратного стола отпилили один угол. Сколько теперь углов у стола?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</a:pPr>
            <a:endParaRPr kumimoji="0" lang="hy-AM" altLang="ru-RU" sz="2200" b="1" i="0" u="none" strike="noStrike" cap="none" normalizeH="0" baseline="0">
              <a:ln>
                <a:noFill/>
              </a:ln>
              <a:latin typeface="Sylfaen" panose="010A0502050306030303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1B1DE9-DAFD-49B5-B0D7-F0BF4FE3798C}"/>
              </a:ext>
            </a:extLst>
          </p:cNvPr>
          <p:cNvSpPr/>
          <p:nvPr/>
        </p:nvSpPr>
        <p:spPr>
          <a:xfrm>
            <a:off x="11056120" y="4261342"/>
            <a:ext cx="9284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altLang="ru-RU" sz="2200" b="1">
                <a:solidFill>
                  <a:srgbClr val="C00000"/>
                </a:solidFill>
                <a:latin typeface="Sylfaen" panose="010A0502050306030303" pitchFamily="18" charset="0"/>
              </a:rPr>
              <a:t>Հինգ</a:t>
            </a:r>
            <a:br>
              <a:rPr lang="hy-AM" altLang="ru-RU" sz="2200" b="1">
                <a:solidFill>
                  <a:srgbClr val="C00000"/>
                </a:solidFill>
                <a:latin typeface="Sylfaen" panose="010A0502050306030303" pitchFamily="18" charset="0"/>
              </a:rPr>
            </a:br>
            <a:r>
              <a:rPr lang="ru-RU" sz="2200" b="1">
                <a:solidFill>
                  <a:srgbClr val="C00000"/>
                </a:solidFill>
                <a:latin typeface="Sylfaen" panose="010A0502050306030303" pitchFamily="18" charset="0"/>
              </a:rPr>
              <a:t>Пять.</a:t>
            </a:r>
            <a:r>
              <a:rPr lang="hy-AM" altLang="ru-RU" sz="2200" b="1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  <a:endParaRPr lang="ru-RU" sz="2200" b="1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AAE9B269-6DE3-48CC-9722-CB82DCC41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y-AM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E1FA83-13C1-41D0-AA55-FE8A4C2F72ED}"/>
              </a:ext>
            </a:extLst>
          </p:cNvPr>
          <p:cNvSpPr/>
          <p:nvPr/>
        </p:nvSpPr>
        <p:spPr>
          <a:xfrm>
            <a:off x="2719993" y="4940856"/>
            <a:ext cx="9361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y-AM" altLang="ru-RU" sz="2200" b="1">
                <a:latin typeface="Sylfaen" panose="010A0502050306030303" pitchFamily="18" charset="0"/>
              </a:rPr>
              <a:t>Ի՞նչ են նետում, երբ դրա կարիքը զգում են, և վերցնում այն, երբ դրա կարիքը չկա: </a:t>
            </a:r>
          </a:p>
          <a:p>
            <a:r>
              <a:rPr lang="hy-AM" sz="2200" b="1">
                <a:latin typeface="Sylfaen" panose="010A0502050306030303" pitchFamily="18" charset="0"/>
              </a:rPr>
              <a:t>    </a:t>
            </a:r>
            <a:r>
              <a:rPr lang="ru-RU" sz="2200" b="1">
                <a:latin typeface="Sylfaen" panose="010A0502050306030303" pitchFamily="18" charset="0"/>
              </a:rPr>
              <a:t>Что бросают, когда нуждаются в этом, и поднимают, когда в этом нет </a:t>
            </a:r>
            <a:r>
              <a:rPr lang="hy-AM" sz="2200" b="1">
                <a:latin typeface="Sylfaen" panose="010A0502050306030303" pitchFamily="18" charset="0"/>
              </a:rPr>
              <a:t>   </a:t>
            </a:r>
            <a:br>
              <a:rPr lang="hy-AM" sz="2200" b="1">
                <a:latin typeface="Sylfaen" panose="010A0502050306030303" pitchFamily="18" charset="0"/>
              </a:rPr>
            </a:br>
            <a:r>
              <a:rPr lang="hy-AM" sz="2200" b="1">
                <a:latin typeface="Sylfaen" panose="010A0502050306030303" pitchFamily="18" charset="0"/>
              </a:rPr>
              <a:t>    </a:t>
            </a:r>
            <a:r>
              <a:rPr lang="ru-RU" sz="2200" b="1">
                <a:latin typeface="Sylfaen" panose="010A0502050306030303" pitchFamily="18" charset="0"/>
              </a:rPr>
              <a:t>нужды?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108745-89DC-498B-B1C7-05455BDDE68E}"/>
              </a:ext>
            </a:extLst>
          </p:cNvPr>
          <p:cNvSpPr/>
          <p:nvPr/>
        </p:nvSpPr>
        <p:spPr>
          <a:xfrm>
            <a:off x="9760543" y="602273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y-AM" altLang="ru-RU" sz="2200" b="1">
                <a:solidFill>
                  <a:srgbClr val="C00000"/>
                </a:solidFill>
                <a:latin typeface="Sylfaen" panose="010A0502050306030303" pitchFamily="18" charset="0"/>
              </a:rPr>
              <a:t>Նավի խարիսխը </a:t>
            </a:r>
            <a:br>
              <a:rPr lang="hy-AM" altLang="ru-RU" sz="2200" b="1">
                <a:solidFill>
                  <a:srgbClr val="C00000"/>
                </a:solidFill>
                <a:latin typeface="Sylfaen" panose="010A0502050306030303" pitchFamily="18" charset="0"/>
              </a:rPr>
            </a:br>
            <a:r>
              <a:rPr lang="ru-RU" sz="2200" b="1">
                <a:solidFill>
                  <a:srgbClr val="C00000"/>
                </a:solidFill>
                <a:latin typeface="Sylfaen" panose="010A0502050306030303" pitchFamily="18" charset="0"/>
              </a:rPr>
              <a:t>Якорь.</a:t>
            </a:r>
            <a:r>
              <a:rPr lang="hy-AM" altLang="ru-RU" sz="2200" b="1">
                <a:solidFill>
                  <a:srgbClr val="C00000"/>
                </a:solidFill>
                <a:latin typeface="Sylfaen" panose="010A050205030603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109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 animBg="1"/>
      <p:bldP spid="19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AEEF1-53CC-4A5C-B9AF-8CFAD4F30A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28" b="4828"/>
          <a:stretch/>
        </p:blipFill>
        <p:spPr>
          <a:xfrm>
            <a:off x="9129486" y="0"/>
            <a:ext cx="330625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DF5BC8-02B3-434E-B2BE-751734FDF149}"/>
              </a:ext>
            </a:extLst>
          </p:cNvPr>
          <p:cNvSpPr/>
          <p:nvPr/>
        </p:nvSpPr>
        <p:spPr>
          <a:xfrm>
            <a:off x="531752" y="2967335"/>
            <a:ext cx="83006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5400" b="0" cap="none" spc="0">
                <a:ln w="0">
                  <a:solidFill>
                    <a:srgbClr val="12611F"/>
                  </a:solidFill>
                </a:ln>
                <a:solidFill>
                  <a:srgbClr val="126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Արդյունքների ամփոփում</a:t>
            </a:r>
            <a:br>
              <a:rPr lang="hy-AM" sz="5400" b="0" cap="none" spc="0">
                <a:ln w="0">
                  <a:solidFill>
                    <a:srgbClr val="12611F"/>
                  </a:solidFill>
                </a:ln>
                <a:solidFill>
                  <a:srgbClr val="12611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</a:br>
            <a:r>
              <a:rPr lang="ru-RU" altLang="ru-RU" sz="5400" b="1">
                <a:solidFill>
                  <a:srgbClr val="126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Резюме результатов</a:t>
            </a:r>
            <a:endParaRPr lang="en-US" sz="5400" b="0" cap="none" spc="0">
              <a:ln w="0">
                <a:solidFill>
                  <a:srgbClr val="12611F"/>
                </a:solidFill>
              </a:ln>
              <a:solidFill>
                <a:srgbClr val="12611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ylfaen" panose="010A0502050306030303" pitchFamily="18" charset="0"/>
            </a:endParaRPr>
          </a:p>
        </p:txBody>
      </p:sp>
      <p:pic>
        <p:nvPicPr>
          <p:cNvPr id="4" name="ardyunq~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1950" y="6281736"/>
            <a:ext cx="2952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5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AEEF1-53CC-4A5C-B9AF-8CFAD4F30A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28" b="4828"/>
          <a:stretch/>
        </p:blipFill>
        <p:spPr>
          <a:xfrm>
            <a:off x="0" y="1"/>
            <a:ext cx="330625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AAA9AD-23D4-4B5E-86DF-CED654CC34F6}"/>
              </a:ext>
            </a:extLst>
          </p:cNvPr>
          <p:cNvSpPr/>
          <p:nvPr/>
        </p:nvSpPr>
        <p:spPr>
          <a:xfrm>
            <a:off x="3711674" y="265702"/>
            <a:ext cx="74207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5400" cap="none" spc="0">
                <a:ln w="0">
                  <a:solidFill>
                    <a:srgbClr val="12611F"/>
                  </a:solidFill>
                </a:ln>
                <a:solidFill>
                  <a:srgbClr val="126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«Պիկասո»    “</a:t>
            </a:r>
            <a:r>
              <a:rPr lang="ru-RU" altLang="ru-RU" sz="5400">
                <a:solidFill>
                  <a:srgbClr val="126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Пикассо„</a:t>
            </a:r>
            <a:r>
              <a:rPr lang="ru-RU" altLang="ru-RU" sz="2800">
                <a:solidFill>
                  <a:srgbClr val="126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hy-AM" sz="5400" cap="none" spc="0">
                <a:ln w="0">
                  <a:solidFill>
                    <a:srgbClr val="12611F"/>
                  </a:solidFill>
                </a:ln>
                <a:solidFill>
                  <a:srgbClr val="1261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en-US" sz="5400" cap="none" spc="0">
              <a:ln w="0">
                <a:solidFill>
                  <a:srgbClr val="12611F"/>
                </a:solidFill>
              </a:ln>
              <a:solidFill>
                <a:srgbClr val="1261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9557DB-678D-4E85-A92E-C4834B405EB2}"/>
              </a:ext>
            </a:extLst>
          </p:cNvPr>
          <p:cNvSpPr/>
          <p:nvPr/>
        </p:nvSpPr>
        <p:spPr>
          <a:xfrm>
            <a:off x="3711674" y="1492293"/>
            <a:ext cx="8232607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y-AM" sz="2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Յուրաքանչյուր թիմից խաղում են 2 հոգի: Անհրաժեշտ է տրված մաթեմատիկական պատկերների միջոցով ստանալ այլ պատկերներ, օրինակ՝ ծառ, շուն, այգի և այլն: Հաղթում է այն թիմը, որը ավելի շատ մաթեմատիկական պատկեր կօգտագործի և կապահովի գեղարվեստական մասը: </a:t>
            </a:r>
            <a:endParaRPr lang="en-US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AC0E5-DC2D-47FD-9CA3-A13DC8BA0A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03"/>
          <a:stretch/>
        </p:blipFill>
        <p:spPr>
          <a:xfrm>
            <a:off x="3711674" y="3429000"/>
            <a:ext cx="4459869" cy="304695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A9F0B-9717-479C-A792-DE0110AD6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809" y="4453084"/>
            <a:ext cx="1512389" cy="151238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8CFCC6-93F2-4235-8A0A-4F37679F1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567" y="3429000"/>
            <a:ext cx="2122714" cy="301317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2051C65-586A-435A-AF38-CA4040680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07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1004</Words>
  <Application>Microsoft Office PowerPoint</Application>
  <PresentationFormat>Widescreen</PresentationFormat>
  <Paragraphs>127</Paragraphs>
  <Slides>18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Unicode MS</vt:lpstr>
      <vt:lpstr>Calibri</vt:lpstr>
      <vt:lpstr>Calibri Light</vt:lpstr>
      <vt:lpstr>Cambria Math</vt:lpstr>
      <vt:lpstr>Sylfaen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Ո՞վ ավելի արագ Кто быстрее?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Արեգ  Մելքոնյան</dc:creator>
  <cp:lastModifiedBy>Vaio</cp:lastModifiedBy>
  <cp:revision>97</cp:revision>
  <dcterms:created xsi:type="dcterms:W3CDTF">2021-03-24T15:12:50Z</dcterms:created>
  <dcterms:modified xsi:type="dcterms:W3CDTF">2023-08-13T13:48:37Z</dcterms:modified>
</cp:coreProperties>
</file>