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29" r:id="rId4"/>
  </p:sldMasterIdLst>
  <p:notesMasterIdLst>
    <p:notesMasterId r:id="rId20"/>
  </p:notesMasterIdLst>
  <p:sldIdLst>
    <p:sldId id="264" r:id="rId5"/>
    <p:sldId id="275" r:id="rId6"/>
    <p:sldId id="267" r:id="rId7"/>
    <p:sldId id="295" r:id="rId8"/>
    <p:sldId id="297" r:id="rId9"/>
    <p:sldId id="284" r:id="rId10"/>
    <p:sldId id="281" r:id="rId11"/>
    <p:sldId id="283" r:id="rId12"/>
    <p:sldId id="273" r:id="rId13"/>
    <p:sldId id="282" r:id="rId14"/>
    <p:sldId id="286" r:id="rId15"/>
    <p:sldId id="290" r:id="rId16"/>
    <p:sldId id="287" r:id="rId17"/>
    <p:sldId id="288" r:id="rId18"/>
    <p:sldId id="29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722"/>
    <a:srgbClr val="344529"/>
    <a:srgbClr val="2B39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1" autoAdjust="0"/>
    <p:restoredTop sz="94394" autoAdjust="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2513C-1385-4437-81F9-8ECBE79DD62F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72E07-9BA0-4C86-965F-D6FF9A54E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8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72E07-9BA0-4C86-965F-D6FF9A54ED8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312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72E07-9BA0-4C86-965F-D6FF9A54ED8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269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72E07-9BA0-4C86-965F-D6FF9A54ED8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205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72E07-9BA0-4C86-965F-D6FF9A54ED8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508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72E07-9BA0-4C86-965F-D6FF9A54ED8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97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72E07-9BA0-4C86-965F-D6FF9A54ED8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23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72E07-9BA0-4C86-965F-D6FF9A54ED8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79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72E07-9BA0-4C86-965F-D6FF9A54ED8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4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72E07-9BA0-4C86-965F-D6FF9A54ED8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48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72E07-9BA0-4C86-965F-D6FF9A54ED8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5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72E07-9BA0-4C86-965F-D6FF9A54ED8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5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72E07-9BA0-4C86-965F-D6FF9A54ED8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43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8ED9-D4FF-42C9-B2EB-2A15198EF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DDB7D-787C-47F6-826E-5700CA912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C5A85-92BF-44FD-9DC2-7F1DBB446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8/13/2023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3200-A582-4465-8848-5E1E7EE9B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81DA-9FC0-4E19-AADB-4150AB78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CFFDA-1BF5-4320-8CE5-141FF2C6F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EEE36-1F29-4604-B164-99B2BE3B6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1DAA1-9D1F-48EA-8C32-423737982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8EC02-1A2F-4DF1-AF8B-83B1727D3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A41BC-4917-4A15-AE8B-1A07DCBBC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56BA1B-F1A7-4A01-BF85-E5A381FB9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8774E-B1B6-4B89-AD38-ED70EBA38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43653-C819-4123-9CE1-01EA0625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81D58-9213-4401-A40C-CED0E58C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57695-C417-4188-B56B-822BB159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7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F0CB-79BF-424C-8D04-0FAE9DFC4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02F36-84C8-4D77-AB7C-A5E31448C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2BD94-613E-47DD-B22B-C68C5CC9D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E7A7B-7B5A-4DD6-8574-8DF4D317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9947A-0B04-48F5-B9A0-E453A714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C94B1-6462-403D-B079-7CBCE3B85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44F57-EBEA-49AD-AEC3-0A39995F0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A9F24-DFD5-43F3-8C2E-7B6A6C64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8/13/2023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2B318-197A-430C-B433-7AABEA849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4B40A-B918-4807-948B-FF021BA18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8EC7-A766-46D4-BD55-9E3D29C17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159EE-22AA-4E45-B001-E9D1EDB5B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76679-A2FE-4216-97F4-4122892AA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8578C-F8DF-4BAB-82D3-6579591F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71014-48B1-42AE-B219-91DF5C0B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48BA5-D898-4F52-9A8B-9D27C839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FE4E4-5015-45C3-A48F-B838DE998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E44DA-7D77-4E1F-B83E-E728C2360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01764-650A-436B-AD76-14A1C2B37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3C8B55-D067-4123-B46C-BCC9DB364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2E8103-BF11-4952-9100-555F39CC5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C7CCE-E197-478A-84B1-B28F2AED4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036301-480C-44E5-BE25-720E71922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4FB7A-E1EF-4061-8755-E939ECAD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1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419B7-3950-48F7-A3B9-58813B36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58DCBB-5FAF-41F1-9091-A5A59084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28D29-F63D-447E-87E3-7D54BE2ED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DE977-61A2-42AC-92A8-020712D38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6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80834-FFA2-4C4E-994E-09CC0F8D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8/13/2023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CB9B5-D22A-4CF1-9679-4938C77E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E7C35-62DC-4188-A085-1FD557E14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4DCA-5FC9-4123-8456-0D5B1C652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240CE-AF06-433E-874E-3FDD46F23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2FFDC-0BB7-4485-B93A-85F4AFF0D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A0957-319C-46D7-ABA2-7FF65A32E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62C58-BA90-40D3-994F-B42F88930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49314-0B2A-46D1-94D7-C11BB61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97979-8CFF-464C-B45F-2FE223698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A92491-720E-4781-BDC6-1A4F226C3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DA35C-CE18-46EA-B0F2-244E67F83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814A7-1BB7-4E05-913C-8C6D5DCDB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8/13/2023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9B0D6-29E9-4F7D-866A-0C0D2BA7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7158B-B8D9-4D9F-9025-8FE62E58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EF619-2DA4-4023-B06E-295C202C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18758-C888-4B93-9C42-65B1BF655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5C413-DD77-4E08-9FDE-D3BB830F8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28118-E3AB-4F0C-8DB8-1A59F63D5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0C518-514A-46EC-BFB5-B3D57BC5E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4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6000"/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FB1F9B5-0B44-4D7D-A28F-26AFB80FF6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3E3953F-D98F-444A-AF05-0DAF1CA7F067}"/>
              </a:ext>
            </a:extLst>
          </p:cNvPr>
          <p:cNvSpPr/>
          <p:nvPr/>
        </p:nvSpPr>
        <p:spPr>
          <a:xfrm>
            <a:off x="0" y="2017486"/>
            <a:ext cx="12192000" cy="2497363"/>
          </a:xfrm>
          <a:prstGeom prst="rect">
            <a:avLst/>
          </a:prstGeom>
          <a:gradFill flip="none" rotWithShape="1">
            <a:gsLst>
              <a:gs pos="56000">
                <a:srgbClr val="C00000"/>
              </a:gs>
              <a:gs pos="95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57FFD4-F6C0-45B4-BCB3-0DB5DA2391DE}"/>
              </a:ext>
            </a:extLst>
          </p:cNvPr>
          <p:cNvSpPr/>
          <p:nvPr/>
        </p:nvSpPr>
        <p:spPr>
          <a:xfrm>
            <a:off x="3730606" y="3964903"/>
            <a:ext cx="4730783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5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Մրցում են </a:t>
            </a:r>
            <a:r>
              <a:rPr lang="en-US" sz="25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</a:t>
            </a:r>
            <a:r>
              <a:rPr lang="hy-AM" sz="25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դասարանցիները</a:t>
            </a:r>
            <a:endParaRPr lang="en-US" sz="2500" b="0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46A27E-298D-4A22-8FB4-C19137C9D32A}"/>
              </a:ext>
            </a:extLst>
          </p:cNvPr>
          <p:cNvSpPr/>
          <p:nvPr/>
        </p:nvSpPr>
        <p:spPr>
          <a:xfrm>
            <a:off x="1326101" y="2015934"/>
            <a:ext cx="95397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Մաթեմատիկական մրցաշար</a:t>
            </a:r>
            <a:br>
              <a:rPr lang="hy-AM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</a:br>
            <a:r>
              <a:rPr lang="ru-RU" altLang="ru-RU" sz="5400">
                <a:solidFill>
                  <a:schemeClr val="bg1"/>
                </a:solidFill>
                <a:latin typeface="Sylfaen" panose="010A0502050306030303" pitchFamily="18" charset="0"/>
              </a:rPr>
              <a:t>Математический турнир</a:t>
            </a:r>
            <a:r>
              <a:rPr lang="ru-RU" altLang="ru-RU" sz="280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ru-RU" altLang="ru-RU" sz="440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23" name="ending_skizb">
            <a:hlinkClick r:id="" action="ppaction://media"/>
            <a:extLst>
              <a:ext uri="{FF2B5EF4-FFF2-40B4-BE49-F238E27FC236}">
                <a16:creationId xmlns:a16="http://schemas.microsoft.com/office/drawing/2014/main" id="{B38A9077-96C2-40BA-9958-0C3C8FAE4A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4873" y="6305280"/>
            <a:ext cx="326265" cy="3262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336DE6-51D4-4D60-AD7D-FA80483C8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08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repeatCount="10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64F27B-8BB1-4861-B307-1A99B796F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2477729" cy="69091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800454-CABB-4348-941A-E845A81022ED}"/>
              </a:ext>
            </a:extLst>
          </p:cNvPr>
          <p:cNvSpPr/>
          <p:nvPr/>
        </p:nvSpPr>
        <p:spPr>
          <a:xfrm>
            <a:off x="2668037" y="4541499"/>
            <a:ext cx="10290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202122"/>
                </a:solidFill>
                <a:latin typeface="Bahnschrift Condensed" panose="020B0502040204020203" pitchFamily="34" charset="0"/>
              </a:rPr>
              <a:t>Человек это тростинка, самое слабое в природе существо, но эта тростинка мыслящая</a:t>
            </a:r>
            <a:endParaRPr lang="ru-RU" sz="2400" b="1" i="0" dirty="0">
              <a:solidFill>
                <a:srgbClr val="202122"/>
              </a:solidFill>
              <a:effectLst/>
              <a:latin typeface="Bahnschrift Condensed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EE749A-12EF-475E-88C3-0F7A35187918}"/>
              </a:ext>
            </a:extLst>
          </p:cNvPr>
          <p:cNvSpPr/>
          <p:nvPr/>
        </p:nvSpPr>
        <p:spPr>
          <a:xfrm>
            <a:off x="2986276" y="2315825"/>
            <a:ext cx="8497840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5500" b="1" cap="none" spc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Արդյունքների ամփոփում</a:t>
            </a:r>
            <a:br>
              <a:rPr lang="hy-AM" sz="5500" b="1" cap="none" spc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</a:br>
            <a:r>
              <a:rPr lang="ru-RU" altLang="ru-RU" sz="55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Резюме результатов </a:t>
            </a:r>
          </a:p>
        </p:txBody>
      </p:sp>
      <p:pic>
        <p:nvPicPr>
          <p:cNvPr id="7" name="ardyunq~1">
            <a:hlinkClick r:id="" action="ppaction://media"/>
            <a:extLst>
              <a:ext uri="{FF2B5EF4-FFF2-40B4-BE49-F238E27FC236}">
                <a16:creationId xmlns:a16="http://schemas.microsoft.com/office/drawing/2014/main" id="{C949C876-3A77-4CC3-A1D3-3CE807489F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594" y="5897381"/>
            <a:ext cx="459698" cy="45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89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64F27B-8BB1-4861-B307-1A99B796F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77729" cy="69091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E209D9-36C0-4194-B7DC-A4604D9232B2}"/>
              </a:ext>
            </a:extLst>
          </p:cNvPr>
          <p:cNvSpPr/>
          <p:nvPr/>
        </p:nvSpPr>
        <p:spPr>
          <a:xfrm>
            <a:off x="2622997" y="258901"/>
            <a:ext cx="93028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</a:rPr>
              <a:t>Ըստ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</a:rPr>
              <a:t> </a:t>
            </a:r>
            <a:r>
              <a:rPr lang="ru-RU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</a:rPr>
              <a:t>տրված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</a:rPr>
              <a:t> </a:t>
            </a:r>
            <a:r>
              <a:rPr lang="ru-RU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</a:rPr>
              <a:t>կոորդինատների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</a:rPr>
              <a:t> </a:t>
            </a:r>
            <a:r>
              <a:rPr lang="ru-RU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</a:rPr>
              <a:t>պատկերի</a:t>
            </a:r>
            <a:r>
              <a:rPr lang="hy-AM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</a:rPr>
              <a:t>՛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</a:rPr>
              <a:t>ր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</a:rPr>
              <a:t>  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</a:rPr>
              <a:t>և </a:t>
            </a:r>
            <a:r>
              <a:rPr lang="ru-RU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</a:rPr>
              <a:t>անվանի</a:t>
            </a:r>
            <a:r>
              <a:rPr lang="hy-AM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</a:rPr>
              <a:t>՛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</a:rPr>
              <a:t>ր </a:t>
            </a:r>
            <a:r>
              <a:rPr lang="ru-RU" sz="30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</a:rPr>
              <a:t>կենդանիներ</a:t>
            </a:r>
            <a:r>
              <a:rPr lang="hy-AM" sz="3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</a:rPr>
              <a:t>ը</a:t>
            </a:r>
            <a:br>
              <a:rPr lang="hy-AM" sz="3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</a:rPr>
            </a:br>
            <a:r>
              <a:rPr lang="ru-RU" sz="3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По данным координатам получай образ животного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EA86CE-2815-475A-8327-34B6D869B171}"/>
              </a:ext>
            </a:extLst>
          </p:cNvPr>
          <p:cNvSpPr/>
          <p:nvPr/>
        </p:nvSpPr>
        <p:spPr>
          <a:xfrm>
            <a:off x="2601673" y="3751590"/>
            <a:ext cx="9302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/>
              <a:t>(0,5;0), (1;2), (1;3), (2;4), (3;3,5), (3,5;4), (2,5;5), (2,5;6), (2;6,5), (2;8,5), (1;7), (0,5;6,5), (-0,5;7), (-0,5;6), (-1;5,5), (-3;3), (-4;1), (-4,5;-1,5), (-4;-2,5), (-4,5;-3,5), (-3,5;-5), (-1;-6), (1;-7), (2;-8), (3,5;-10), (4,5;-9),(4,5;-7), (4;-6), (3;-5), (0;-4,5), (1;-1,5), (0,5;0).</a:t>
            </a:r>
            <a:endParaRPr lang="ru-RU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C31CEB-982A-425A-B26F-64F7B44002A8}"/>
              </a:ext>
            </a:extLst>
          </p:cNvPr>
          <p:cNvSpPr/>
          <p:nvPr/>
        </p:nvSpPr>
        <p:spPr>
          <a:xfrm>
            <a:off x="2622997" y="2590774"/>
            <a:ext cx="9054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/>
              <a:t>(1;-3), (2;-3), (3;-2), (3;3), (4;3), (5;4), (5;6), (4;7), (3;7), (2;6), (3;5), (3;5,5), (4;5), (3;4), (2;5), (-3;5),(-4;6), (-4;9), (-5;10), (-5;11), (-6;10), (-7;10), (-7;8), (-9;8), (-9;7), (-8;6), (-6;6), (-7;3), (-6;2), (-6;-1), (-7;-2), (-7;-3), (-6;-3), (-4;-2), (-4;2), (1;2), (2;-1), (1;-2), (1;-3)․</a:t>
            </a:r>
            <a:endParaRPr lang="ru-RU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C5FF81-2C39-4AF1-9B5A-F64A8A5A9EBA}"/>
              </a:ext>
            </a:extLst>
          </p:cNvPr>
          <p:cNvSpPr/>
          <p:nvPr/>
        </p:nvSpPr>
        <p:spPr>
          <a:xfrm>
            <a:off x="2601673" y="4690886"/>
            <a:ext cx="9054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legreya Sans"/>
              </a:rPr>
              <a:t> (14;-3), (12;-3), (8,5;-2), (4;3), (2;4), (1;5), (1;8), (-2;5), (-3;5), (-6;3), (-7;1), (-11;-1), (-10;-3), (-6;-4), (-2;-4), (-1;-3), (1;-5), (1;-8), (-2;-10), (-11;-10), (-13;-11), (-13;-13), (4;-13), (5;-12),</a:t>
            </a:r>
            <a:r>
              <a:rPr lang="en-US" dirty="0">
                <a:latin typeface="Alegreya Sans"/>
              </a:rPr>
              <a:t> </a:t>
            </a:r>
            <a:r>
              <a:rPr lang="ru-RU">
                <a:latin typeface="Alegreya Sans"/>
              </a:rPr>
              <a:t>(</a:t>
            </a:r>
            <a:r>
              <a:rPr lang="ru-RU" dirty="0">
                <a:latin typeface="Alegreya Sans"/>
              </a:rPr>
              <a:t>9;-12)</a:t>
            </a:r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934279-B772-4323-BBE4-0284D9E0224C}"/>
              </a:ext>
            </a:extLst>
          </p:cNvPr>
          <p:cNvSpPr/>
          <p:nvPr/>
        </p:nvSpPr>
        <p:spPr>
          <a:xfrm>
            <a:off x="2622997" y="5814271"/>
            <a:ext cx="8632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>
                <a:latin typeface="Alegreya Sans"/>
              </a:rPr>
              <a:t>(-4;8), (-5;7), (-5;6), (-6;5), (-5;5), (-5;4), (-7;0), (-5;-5), (-1;-7), (3;-7), (9;-2), (13;-2), (14;-1), (6;1),(8;4), (15;7), (3;8), (2;7), (0;3), (-1;3), (-2;4), (-1;6), (-2;8), (-4;8)</a:t>
            </a:r>
            <a:endParaRPr lang="ru-R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EB21E5-7AF5-486E-A476-8FA336CD2398}"/>
              </a:ext>
            </a:extLst>
          </p:cNvPr>
          <p:cNvCxnSpPr/>
          <p:nvPr/>
        </p:nvCxnSpPr>
        <p:spPr>
          <a:xfrm>
            <a:off x="2477728" y="3706000"/>
            <a:ext cx="887783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94FAB6-E42A-4CB4-9F1F-FAB959A091FC}"/>
              </a:ext>
            </a:extLst>
          </p:cNvPr>
          <p:cNvCxnSpPr/>
          <p:nvPr/>
        </p:nvCxnSpPr>
        <p:spPr>
          <a:xfrm>
            <a:off x="2477728" y="4710209"/>
            <a:ext cx="887783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7321BE-A828-45A7-B207-A7FF4A25CDB3}"/>
              </a:ext>
            </a:extLst>
          </p:cNvPr>
          <p:cNvCxnSpPr/>
          <p:nvPr/>
        </p:nvCxnSpPr>
        <p:spPr>
          <a:xfrm>
            <a:off x="2500436" y="5806112"/>
            <a:ext cx="887783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561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64F27B-8BB1-4861-B307-1A99B796F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77729" cy="69091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A77035-975B-40B5-8DB8-2AE0426A8C04}"/>
              </a:ext>
            </a:extLst>
          </p:cNvPr>
          <p:cNvSpPr/>
          <p:nvPr/>
        </p:nvSpPr>
        <p:spPr>
          <a:xfrm>
            <a:off x="3490086" y="865215"/>
            <a:ext cx="72987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5000" b="1">
                <a:ln w="0"/>
                <a:solidFill>
                  <a:srgbClr val="C00000"/>
                </a:solidFill>
                <a:latin typeface="Sylfaen" panose="010A0502050306030303" pitchFamily="18" charset="0"/>
              </a:rPr>
              <a:t>Հայտնի մաթեմատիկներ</a:t>
            </a:r>
          </a:p>
          <a:p>
            <a:pPr algn="ctr"/>
            <a:r>
              <a:rPr lang="ru-RU" sz="5000" b="1">
                <a:solidFill>
                  <a:srgbClr val="C00000"/>
                </a:solidFill>
                <a:latin typeface="Sylfaen" panose="010A0502050306030303" pitchFamily="18" charset="0"/>
              </a:rPr>
              <a:t>Короткий обзор о </a:t>
            </a:r>
            <a:br>
              <a:rPr lang="hy-AM" sz="5000" b="1">
                <a:solidFill>
                  <a:srgbClr val="C00000"/>
                </a:solidFill>
                <a:latin typeface="Sylfaen" panose="010A0502050306030303" pitchFamily="18" charset="0"/>
              </a:rPr>
            </a:br>
            <a:r>
              <a:rPr lang="ru-RU" sz="5000" b="1">
                <a:solidFill>
                  <a:srgbClr val="C00000"/>
                </a:solidFill>
                <a:latin typeface="Sylfaen" panose="010A0502050306030303" pitchFamily="18" charset="0"/>
              </a:rPr>
              <a:t>известных математиков.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D134A5-8EEA-4640-B7F9-59B9BAF233DC}"/>
              </a:ext>
            </a:extLst>
          </p:cNvPr>
          <p:cNvSpPr/>
          <p:nvPr/>
        </p:nvSpPr>
        <p:spPr>
          <a:xfrm>
            <a:off x="3269672" y="5069456"/>
            <a:ext cx="81215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000" dirty="0">
                <a:solidFill>
                  <a:srgbClr val="202122"/>
                </a:solidFill>
                <a:latin typeface="Bahnschrift Condensed" panose="020B0502040204020203" pitchFamily="34" charset="0"/>
              </a:rPr>
              <a:t>Случайные открытия делают только подготовленные умы.</a:t>
            </a:r>
            <a:endParaRPr lang="ru-RU" sz="30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01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64F27B-8BB1-4861-B307-1A99B796F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77729" cy="69091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DBAFBE-9300-40A0-9C7A-9CD1D338B634}"/>
              </a:ext>
            </a:extLst>
          </p:cNvPr>
          <p:cNvSpPr/>
          <p:nvPr/>
        </p:nvSpPr>
        <p:spPr>
          <a:xfrm>
            <a:off x="3408747" y="602224"/>
            <a:ext cx="42578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hy-AM" sz="3000">
                <a:latin typeface="Arial" panose="020B0604020202020204" pitchFamily="34" charset="0"/>
                <a:ea typeface="Calibri" panose="020F0502020204030204" pitchFamily="34" charset="0"/>
              </a:rPr>
              <a:t>1. </a:t>
            </a:r>
            <a:r>
              <a:rPr lang="en-US" sz="3000">
                <a:latin typeface="Arial" panose="020B0604020202020204" pitchFamily="34" charset="0"/>
                <a:ea typeface="Calibri" panose="020F0502020204030204" pitchFamily="34" charset="0"/>
              </a:rPr>
              <a:t>0,1 </a:t>
            </a:r>
            <a:r>
              <a:rPr lang="en-US" sz="300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⋅</a:t>
            </a:r>
            <a:r>
              <a:rPr lang="en-US" sz="3000">
                <a:latin typeface="Arial" panose="020B0604020202020204" pitchFamily="34" charset="0"/>
                <a:ea typeface="Calibri" panose="020F0502020204030204" pitchFamily="34" charset="0"/>
              </a:rPr>
              <a:t> (81,34 + 6,73)</a:t>
            </a:r>
            <a:r>
              <a:rPr lang="en-US" sz="3000"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endParaRPr lang="ru-RU" sz="3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C7F884-509E-471D-8332-E9470AFD0791}"/>
              </a:ext>
            </a:extLst>
          </p:cNvPr>
          <p:cNvSpPr/>
          <p:nvPr/>
        </p:nvSpPr>
        <p:spPr>
          <a:xfrm>
            <a:off x="2924534" y="2956944"/>
            <a:ext cx="9234152" cy="561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</a:pPr>
            <a:r>
              <a:rPr lang="hy-AM" sz="3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3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(12,1 – 5,73) </a:t>
            </a:r>
            <a:r>
              <a:rPr lang="en-US" sz="300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⋅</a:t>
            </a:r>
            <a:r>
              <a:rPr lang="en-US" sz="3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0,1</a:t>
            </a:r>
            <a:r>
              <a:rPr lang="ru-RU" sz="3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CA510E-313B-465A-B2F3-0A671B019B50}"/>
              </a:ext>
            </a:extLst>
          </p:cNvPr>
          <p:cNvSpPr/>
          <p:nvPr/>
        </p:nvSpPr>
        <p:spPr>
          <a:xfrm>
            <a:off x="3408747" y="1392002"/>
            <a:ext cx="3661580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</a:pPr>
            <a:r>
              <a:rPr lang="hy-AM" sz="3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(9,4 – 8,7) </a:t>
            </a:r>
            <a:r>
              <a:rPr lang="en-US" sz="300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⋅</a:t>
            </a:r>
            <a:r>
              <a:rPr lang="en-US" sz="3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1,4 = </a:t>
            </a:r>
            <a:endParaRPr lang="ru-RU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9E6D0-2AE5-4C45-B36D-760273D48C9D}"/>
              </a:ext>
            </a:extLst>
          </p:cNvPr>
          <p:cNvSpPr/>
          <p:nvPr/>
        </p:nvSpPr>
        <p:spPr>
          <a:xfrm>
            <a:off x="3408747" y="2193805"/>
            <a:ext cx="36615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hy-AM" sz="3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5,6 </a:t>
            </a:r>
            <a:r>
              <a:rPr lang="en-US" sz="300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⋅</a:t>
            </a:r>
            <a:r>
              <a:rPr lang="en-US" sz="3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(7,4 – 3,9) = </a:t>
            </a:r>
            <a:endParaRPr lang="ru-RU" sz="3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311B81-F83F-45E0-ABBE-0B9A4D2557D8}"/>
              </a:ext>
            </a:extLst>
          </p:cNvPr>
          <p:cNvSpPr/>
          <p:nvPr/>
        </p:nvSpPr>
        <p:spPr>
          <a:xfrm>
            <a:off x="3472867" y="4753039"/>
            <a:ext cx="37609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hy-AM" sz="3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3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(8,5 + 6,12) </a:t>
            </a:r>
            <a:r>
              <a:rPr lang="en-US" sz="300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⋅</a:t>
            </a:r>
            <a:r>
              <a:rPr lang="en-US" sz="3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2,3 = </a:t>
            </a:r>
            <a:endParaRPr lang="ru-RU" sz="3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82C0CA-F5C9-41B7-96FD-DDA52A16D715}"/>
              </a:ext>
            </a:extLst>
          </p:cNvPr>
          <p:cNvSpPr/>
          <p:nvPr/>
        </p:nvSpPr>
        <p:spPr>
          <a:xfrm>
            <a:off x="3408747" y="3866171"/>
            <a:ext cx="92341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hy-AM" sz="3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3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(3,4 + 2,01) </a:t>
            </a:r>
            <a:r>
              <a:rPr lang="en-US" sz="300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⋅</a:t>
            </a:r>
            <a:r>
              <a:rPr lang="en-US" sz="3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1,2 = </a:t>
            </a:r>
            <a:endParaRPr lang="ru-RU" sz="3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E644DE-B8CD-4904-8E29-4860E89C546A}"/>
              </a:ext>
            </a:extLst>
          </p:cNvPr>
          <p:cNvSpPr/>
          <p:nvPr/>
        </p:nvSpPr>
        <p:spPr>
          <a:xfrm>
            <a:off x="7541610" y="602224"/>
            <a:ext cx="11448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3000" b="1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8,807</a:t>
            </a:r>
            <a:endParaRPr lang="en-US" sz="3000" b="1" cap="none" spc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AA3DBB-2B28-4949-9F11-882CAE0C3417}"/>
              </a:ext>
            </a:extLst>
          </p:cNvPr>
          <p:cNvSpPr/>
          <p:nvPr/>
        </p:nvSpPr>
        <p:spPr>
          <a:xfrm>
            <a:off x="6988573" y="1398291"/>
            <a:ext cx="9316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30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0,98</a:t>
            </a:r>
            <a:endParaRPr lang="en-US" sz="3000" b="1" cap="none" spc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185542-2293-44A1-B75D-78A09E31BF92}"/>
              </a:ext>
            </a:extLst>
          </p:cNvPr>
          <p:cNvSpPr/>
          <p:nvPr/>
        </p:nvSpPr>
        <p:spPr>
          <a:xfrm>
            <a:off x="6917084" y="2181279"/>
            <a:ext cx="9316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30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19,6</a:t>
            </a:r>
            <a:endParaRPr lang="en-US" sz="3000" b="1" cap="none" spc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94E600-8869-4D58-B231-ABC04F28ADF9}"/>
              </a:ext>
            </a:extLst>
          </p:cNvPr>
          <p:cNvSpPr/>
          <p:nvPr/>
        </p:nvSpPr>
        <p:spPr>
          <a:xfrm>
            <a:off x="7276312" y="2976098"/>
            <a:ext cx="11448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30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0,637</a:t>
            </a:r>
            <a:endParaRPr lang="en-US" sz="3000" b="1" cap="none" spc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2B77CC-2DB3-48B2-90AC-12A86B949910}"/>
              </a:ext>
            </a:extLst>
          </p:cNvPr>
          <p:cNvSpPr/>
          <p:nvPr/>
        </p:nvSpPr>
        <p:spPr>
          <a:xfrm>
            <a:off x="7169713" y="3816301"/>
            <a:ext cx="11448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30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6,492</a:t>
            </a:r>
            <a:endParaRPr lang="en-US" sz="3000" b="1" cap="none" spc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8CCFB2-AA5A-4841-A2F2-82EEA0F3E9C4}"/>
              </a:ext>
            </a:extLst>
          </p:cNvPr>
          <p:cNvSpPr/>
          <p:nvPr/>
        </p:nvSpPr>
        <p:spPr>
          <a:xfrm>
            <a:off x="7169713" y="4718154"/>
            <a:ext cx="13580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30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33,626</a:t>
            </a:r>
            <a:endParaRPr lang="en-US" sz="3000" b="1" cap="none" spc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4399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64F27B-8BB1-4861-B307-1A99B796F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2477729" cy="69091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D134A5-8EEA-4640-B7F9-59B9BAF233DC}"/>
              </a:ext>
            </a:extLst>
          </p:cNvPr>
          <p:cNvSpPr/>
          <p:nvPr/>
        </p:nvSpPr>
        <p:spPr>
          <a:xfrm>
            <a:off x="3359233" y="5032295"/>
            <a:ext cx="81215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202122"/>
                </a:solidFill>
                <a:latin typeface="Bahnschrift Condensed" panose="020B0502040204020203" pitchFamily="34" charset="0"/>
              </a:rPr>
              <a:t>Случайные открытия делают только подготовленные умы.</a:t>
            </a:r>
            <a:endParaRPr lang="ru-RU" sz="3000" b="1" dirty="0">
              <a:latin typeface="Bahnschrift Condensed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95DA7F-8B9E-4D4B-A191-64E7BF17DEA4}"/>
              </a:ext>
            </a:extLst>
          </p:cNvPr>
          <p:cNvSpPr/>
          <p:nvPr/>
        </p:nvSpPr>
        <p:spPr>
          <a:xfrm>
            <a:off x="2986276" y="2315825"/>
            <a:ext cx="8497840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5500" b="1" cap="none" spc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Արդյունքների ամփոփում</a:t>
            </a:r>
            <a:br>
              <a:rPr lang="hy-AM" sz="5500" b="1" cap="none" spc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</a:br>
            <a:r>
              <a:rPr lang="ru-RU" altLang="ru-RU" sz="55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Резюме результатов </a:t>
            </a:r>
          </a:p>
        </p:txBody>
      </p:sp>
      <p:pic>
        <p:nvPicPr>
          <p:cNvPr id="7" name="ardyunq~1">
            <a:hlinkClick r:id="" action="ppaction://media"/>
            <a:extLst>
              <a:ext uri="{FF2B5EF4-FFF2-40B4-BE49-F238E27FC236}">
                <a16:creationId xmlns:a16="http://schemas.microsoft.com/office/drawing/2014/main" id="{FF68C40F-5ECD-4F35-814B-9988C21D8C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594" y="5897381"/>
            <a:ext cx="459698" cy="45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92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FB1F9B5-0B44-4D7D-A28F-26AFB80FF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3E3953F-D98F-444A-AF05-0DAF1CA7F067}"/>
              </a:ext>
            </a:extLst>
          </p:cNvPr>
          <p:cNvSpPr/>
          <p:nvPr/>
        </p:nvSpPr>
        <p:spPr>
          <a:xfrm>
            <a:off x="0" y="2017487"/>
            <a:ext cx="12192000" cy="2061028"/>
          </a:xfrm>
          <a:prstGeom prst="rect">
            <a:avLst/>
          </a:prstGeom>
          <a:gradFill flip="none" rotWithShape="1">
            <a:gsLst>
              <a:gs pos="56000">
                <a:srgbClr val="C00000"/>
              </a:gs>
              <a:gs pos="95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46A27E-298D-4A22-8FB4-C19137C9D32A}"/>
              </a:ext>
            </a:extLst>
          </p:cNvPr>
          <p:cNvSpPr/>
          <p:nvPr/>
        </p:nvSpPr>
        <p:spPr>
          <a:xfrm>
            <a:off x="1326101" y="2015934"/>
            <a:ext cx="95397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Մաթեմատիկական մրցաշար</a:t>
            </a:r>
            <a:br>
              <a:rPr lang="hy-AM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</a:br>
            <a:r>
              <a:rPr lang="ru-RU" altLang="ru-RU" sz="5400">
                <a:solidFill>
                  <a:schemeClr val="bg1"/>
                </a:solidFill>
                <a:latin typeface="Sylfaen" panose="010A0502050306030303" pitchFamily="18" charset="0"/>
              </a:rPr>
              <a:t>Математический турнир</a:t>
            </a:r>
            <a:r>
              <a:rPr lang="ru-RU" altLang="ru-RU" sz="280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ru-RU" altLang="ru-RU" sz="440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23" name="ending_skizb">
            <a:hlinkClick r:id="" action="ppaction://media"/>
            <a:extLst>
              <a:ext uri="{FF2B5EF4-FFF2-40B4-BE49-F238E27FC236}">
                <a16:creationId xmlns:a16="http://schemas.microsoft.com/office/drawing/2014/main" id="{B38A9077-96C2-40BA-9958-0C3C8FAE4A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4873" y="6305280"/>
            <a:ext cx="326265" cy="3262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336DE6-51D4-4D60-AD7D-FA80483C8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85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9EFFDC-E1DA-44A7-A495-CF72D3C658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643" r="30810"/>
          <a:stretch/>
        </p:blipFill>
        <p:spPr>
          <a:xfrm>
            <a:off x="0" y="-106717"/>
            <a:ext cx="12192000" cy="787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AB6DEC-F8E1-491F-96B0-3FCA30F18B09}"/>
              </a:ext>
            </a:extLst>
          </p:cNvPr>
          <p:cNvSpPr/>
          <p:nvPr/>
        </p:nvSpPr>
        <p:spPr>
          <a:xfrm>
            <a:off x="0" y="-106717"/>
            <a:ext cx="12192000" cy="1878367"/>
          </a:xfrm>
          <a:prstGeom prst="rect">
            <a:avLst/>
          </a:prstGeom>
          <a:gradFill flip="none" rotWithShape="1">
            <a:gsLst>
              <a:gs pos="56000">
                <a:srgbClr val="C00000"/>
              </a:gs>
              <a:gs pos="95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33ED8C-B4B4-4A09-A57B-2B7CEF2ED4E4}"/>
              </a:ext>
            </a:extLst>
          </p:cNvPr>
          <p:cNvSpPr/>
          <p:nvPr/>
        </p:nvSpPr>
        <p:spPr>
          <a:xfrm>
            <a:off x="0" y="19239"/>
            <a:ext cx="12192000" cy="1698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y-AM" sz="5000" b="1">
                <a:solidFill>
                  <a:schemeClr val="bg1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Նպատակները</a:t>
            </a:r>
            <a:br>
              <a:rPr lang="en-US" sz="5000" b="1">
                <a:solidFill>
                  <a:schemeClr val="bg1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ru-RU" sz="5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Цели:</a:t>
            </a:r>
            <a:endParaRPr lang="ru-RU" sz="50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4A64D83-B865-4B23-926C-937CC2416EB3}"/>
              </a:ext>
            </a:extLst>
          </p:cNvPr>
          <p:cNvSpPr/>
          <p:nvPr/>
        </p:nvSpPr>
        <p:spPr>
          <a:xfrm>
            <a:off x="241772" y="2158206"/>
            <a:ext cx="5854228" cy="5222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hy-AM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Մաթեմատիկայի նկատմամբ  հետաքրքրություն սերմանելը</a:t>
            </a:r>
            <a:br>
              <a:rPr lang="hy-AM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endParaRPr lang="ru-RU" sz="3000" b="1" dirty="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hy-AM" sz="3000" b="1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Ուշադրության </a:t>
            </a:r>
            <a:r>
              <a:rPr lang="hy-AM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զարգացում, տրամաբանական մտածողություն և նոր գիտելիքների ձեռքբերում</a:t>
            </a:r>
            <a:br>
              <a:rPr lang="hy-AM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endParaRPr lang="ru-RU" sz="3000" b="1" dirty="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hy-AM" sz="3000" b="1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Թիմում </a:t>
            </a:r>
            <a:r>
              <a:rPr lang="hy-AM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աշխատելու ունակություն</a:t>
            </a:r>
            <a:endParaRPr lang="ru-RU" sz="3000" b="1" dirty="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75D9AE-A588-495D-BEE7-3A37411DC174}"/>
              </a:ext>
            </a:extLst>
          </p:cNvPr>
          <p:cNvSpPr/>
          <p:nvPr/>
        </p:nvSpPr>
        <p:spPr>
          <a:xfrm>
            <a:off x="6216886" y="2160723"/>
            <a:ext cx="58542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95250" lvl="0" indent="-342900">
              <a:spcAft>
                <a:spcPts val="0"/>
              </a:spcAft>
              <a:buClr>
                <a:srgbClr val="C00000"/>
              </a:buClr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000" b="1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Прививать любовь к математике.</a:t>
            </a:r>
            <a:br>
              <a:rPr lang="en-US" sz="3000" b="1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3000" b="1">
              <a:latin typeface="Sylfaen" panose="010A050205030603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95250" lvl="0" indent="-342900">
              <a:spcAft>
                <a:spcPts val="0"/>
              </a:spcAft>
              <a:buClr>
                <a:srgbClr val="C00000"/>
              </a:buClr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000" b="1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Способствовать развитию смекалки, эрудиции, умению быстро и четко излагать свои мысли, логически рассуждать.</a:t>
            </a:r>
            <a:br>
              <a:rPr lang="en-US" sz="3000" b="1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3000" b="1">
              <a:latin typeface="Sylfaen" panose="010A050205030603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95250" lvl="0" indent="-342900">
              <a:spcAft>
                <a:spcPts val="0"/>
              </a:spcAft>
              <a:buClr>
                <a:srgbClr val="C00000"/>
              </a:buClr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000" b="1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Воспитывать культуру общения через работу в группах.</a:t>
            </a:r>
            <a:endParaRPr lang="ru-RU" sz="3000" b="1">
              <a:latin typeface="Sylfaen" panose="010A050205030603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68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FC3BFB-D57D-4BDA-827A-4EE93B7A8DA0}"/>
              </a:ext>
            </a:extLst>
          </p:cNvPr>
          <p:cNvSpPr/>
          <p:nvPr/>
        </p:nvSpPr>
        <p:spPr>
          <a:xfrm>
            <a:off x="2758440" y="517838"/>
            <a:ext cx="93116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Когда-то давным-давно знаменитый физик-математик Б.Паскаль сказал: </a:t>
            </a:r>
            <a:br>
              <a:rPr lang="hy-AM" sz="400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y-AM" sz="5000" b="1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000" b="1">
                <a:solidFill>
                  <a:srgbClr val="C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“Предмет математики настолько серьезен, что полезно не упускать случая, сделать его немного занимательным!”</a:t>
            </a:r>
            <a:r>
              <a:rPr lang="hy-AM" sz="5000" b="1">
                <a:solidFill>
                  <a:srgbClr val="C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5000" b="1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331087-4741-4402-ACE8-AB543D163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2477729" cy="6909132"/>
          </a:xfrm>
          <a:prstGeom prst="rect">
            <a:avLst/>
          </a:prstGeom>
        </p:spPr>
      </p:pic>
      <p:pic>
        <p:nvPicPr>
          <p:cNvPr id="6" name="ending_skizb">
            <a:hlinkClick r:id="" action="ppaction://media"/>
            <a:extLst>
              <a:ext uri="{FF2B5EF4-FFF2-40B4-BE49-F238E27FC236}">
                <a16:creationId xmlns:a16="http://schemas.microsoft.com/office/drawing/2014/main" id="{FA944E81-5355-4584-8555-A5D3CCD178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9770" y="6409544"/>
            <a:ext cx="414728" cy="41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0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64F27B-8BB1-4861-B307-1A99B796F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77729" cy="69091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365A21-F6A7-4142-A2F6-3869BAEBA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728" y="18888"/>
            <a:ext cx="9714272" cy="143116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45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Конкурс «Разминка»</a:t>
            </a:r>
            <a:br>
              <a:rPr kumimoji="0" lang="ru-RU" altLang="ru-RU" sz="45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kumimoji="0" lang="hy-AM" altLang="ru-RU" sz="45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Խթանման փուլ</a:t>
            </a:r>
            <a:r>
              <a:rPr kumimoji="0" lang="ru-RU" altLang="ru-RU" sz="4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4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141D05D-61DC-4995-B276-94C5BA436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F998874-AEBB-4CBA-BF0A-7C9232A5D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927115EB-75D6-4853-99C5-46492EDED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26A1BCC8-5AD1-4658-AF9B-280A1C485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5F59FAAE-9678-4F27-AA0F-374CE1191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7A9D0EE4-BEC4-4EE8-9336-87FD967A2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307F38CF-7FB6-403B-B45A-862AD539F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3D5677-E49C-4C23-A704-8FD3B146B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y-AM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B8F3AA4-00CB-496E-92DA-026947798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y-AM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4BC20E6-AB14-4228-89BC-0264F8F73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0771"/>
            <a:ext cx="65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y-AM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6321020-5184-4B70-986B-33644BAE1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y-AM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A38CA2B4-B584-4089-B111-BD3614E6C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y-AM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7B873E9B-A100-4D02-BF14-5B9060AB9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y-AM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D44C79-6360-4281-BA08-D1965D2A7944}"/>
              </a:ext>
            </a:extLst>
          </p:cNvPr>
          <p:cNvSpPr/>
          <p:nvPr/>
        </p:nvSpPr>
        <p:spPr>
          <a:xfrm>
            <a:off x="2477727" y="1523690"/>
            <a:ext cx="96790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y-AM" altLang="ru-RU" sz="2200" b="1">
                <a:latin typeface="Sylfaen" panose="010A0502050306030303" pitchFamily="18" charset="0"/>
              </a:rPr>
              <a:t>Աքլորը կարո՞ղ է իրեն թռչուն անվանել: </a:t>
            </a:r>
            <a:br>
              <a:rPr lang="hy-AM" altLang="ru-RU" sz="2200" b="1">
                <a:latin typeface="Sylfaen" panose="010A0502050306030303" pitchFamily="18" charset="0"/>
              </a:rPr>
            </a:br>
            <a:r>
              <a:rPr lang="ru-RU" sz="2200" b="1">
                <a:latin typeface="Sylfaen" panose="010A0502050306030303" pitchFamily="18" charset="0"/>
              </a:rPr>
              <a:t>Может ли петух назвать себя птицей?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1A799A0A-EFB6-4F90-A676-33005B732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y-AM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30EE59-1E2A-446C-A01A-1E623B0B62A6}"/>
              </a:ext>
            </a:extLst>
          </p:cNvPr>
          <p:cNvSpPr/>
          <p:nvPr/>
        </p:nvSpPr>
        <p:spPr>
          <a:xfrm>
            <a:off x="7976933" y="1542895"/>
            <a:ext cx="39853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altLang="ru-RU" sz="2000" b="1">
                <a:solidFill>
                  <a:srgbClr val="C00000"/>
                </a:solidFill>
                <a:latin typeface="Sylfaen" panose="010A0502050306030303" pitchFamily="18" charset="0"/>
              </a:rPr>
              <a:t>Ո՛չ, քանի որ նա չի կարող խոսել:</a:t>
            </a:r>
            <a:br>
              <a:rPr lang="hy-AM" altLang="ru-RU" sz="2000" b="1">
                <a:solidFill>
                  <a:srgbClr val="C00000"/>
                </a:solidFill>
                <a:latin typeface="Sylfaen" panose="010A0502050306030303" pitchFamily="18" charset="0"/>
              </a:rPr>
            </a:br>
            <a:r>
              <a:rPr lang="ru-RU" sz="2000" b="1">
                <a:solidFill>
                  <a:srgbClr val="C00000"/>
                </a:solidFill>
                <a:latin typeface="Sylfaen" panose="010A0502050306030303" pitchFamily="18" charset="0"/>
              </a:rPr>
              <a:t>Нет, т.к. он не умеет говорить.</a:t>
            </a:r>
            <a:r>
              <a:rPr lang="hy-AM" altLang="ru-RU" sz="2000" b="1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A79ABE57-AF83-476B-A206-8C99C0059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y-AM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CFBB92-1213-4996-9799-F40E5A06169A}"/>
              </a:ext>
            </a:extLst>
          </p:cNvPr>
          <p:cNvSpPr/>
          <p:nvPr/>
        </p:nvSpPr>
        <p:spPr>
          <a:xfrm>
            <a:off x="2414172" y="2514776"/>
            <a:ext cx="977782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y-AM" altLang="ru-RU" sz="2200" b="1">
                <a:latin typeface="Sylfaen" panose="010A0502050306030303" pitchFamily="18" charset="0"/>
              </a:rPr>
              <a:t>Չինացի մարտարվեստի մասնագետներն ասում էին, որ կռիվը հիմարների համար է, խելացիների համար՝ հաղթանակն է: Եվ ի՞նչն է, ըստ նրանց, իմաստունների համար:</a:t>
            </a:r>
          </a:p>
          <a:p>
            <a:pPr>
              <a:buClr>
                <a:srgbClr val="C00000"/>
              </a:buClr>
            </a:pPr>
            <a:r>
              <a:rPr lang="hy-AM" sz="2200" b="1">
                <a:latin typeface="Sylfaen" panose="010A0502050306030303" pitchFamily="18" charset="0"/>
              </a:rPr>
              <a:t>    </a:t>
            </a:r>
            <a:r>
              <a:rPr lang="ru-RU" sz="2200" b="1">
                <a:latin typeface="Sylfaen" panose="010A0502050306030303" pitchFamily="18" charset="0"/>
              </a:rPr>
              <a:t>Китайские мастера боевых искусств говорили, что драка - для дураков, для</a:t>
            </a:r>
            <a:br>
              <a:rPr lang="hy-AM" sz="2200" b="1">
                <a:latin typeface="Sylfaen" panose="010A0502050306030303" pitchFamily="18" charset="0"/>
              </a:rPr>
            </a:br>
            <a:r>
              <a:rPr lang="hy-AM" sz="2200" b="1">
                <a:latin typeface="Sylfaen" panose="010A0502050306030303" pitchFamily="18" charset="0"/>
              </a:rPr>
              <a:t>   </a:t>
            </a:r>
            <a:r>
              <a:rPr lang="ru-RU" sz="2200" b="1">
                <a:latin typeface="Sylfaen" panose="010A0502050306030303" pitchFamily="18" charset="0"/>
              </a:rPr>
              <a:t> умных - победа. А что, по их мнению, - для мудрых?</a:t>
            </a: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A4B287D0-75B2-4076-B060-D181816C9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y-AM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A8AA34-FCD4-41D2-9361-FF9D83642FC1}"/>
              </a:ext>
            </a:extLst>
          </p:cNvPr>
          <p:cNvSpPr/>
          <p:nvPr/>
        </p:nvSpPr>
        <p:spPr>
          <a:xfrm>
            <a:off x="9777828" y="3932304"/>
            <a:ext cx="22445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altLang="ru-RU" sz="2200" b="1">
                <a:solidFill>
                  <a:srgbClr val="C00000"/>
                </a:solidFill>
                <a:latin typeface="Sylfaen" panose="010A0502050306030303" pitchFamily="18" charset="0"/>
              </a:rPr>
              <a:t>Խաղաղությունը</a:t>
            </a:r>
            <a:br>
              <a:rPr lang="hy-AM" altLang="ru-RU" sz="2200" b="1">
                <a:solidFill>
                  <a:srgbClr val="C00000"/>
                </a:solidFill>
                <a:latin typeface="Sylfaen" panose="010A0502050306030303" pitchFamily="18" charset="0"/>
              </a:rPr>
            </a:br>
            <a:r>
              <a:rPr lang="ru-RU" sz="2200" b="1">
                <a:solidFill>
                  <a:srgbClr val="C00000"/>
                </a:solidFill>
                <a:latin typeface="Sylfaen" panose="010A0502050306030303" pitchFamily="18" charset="0"/>
              </a:rPr>
              <a:t>Мир.</a:t>
            </a:r>
            <a:r>
              <a:rPr lang="hy-AM" altLang="ru-RU" sz="2200" b="1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endParaRPr lang="ru-RU" sz="2200" b="1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C69324A-638E-4E27-B082-072ACF15E97D}"/>
              </a:ext>
            </a:extLst>
          </p:cNvPr>
          <p:cNvSpPr/>
          <p:nvPr/>
        </p:nvSpPr>
        <p:spPr>
          <a:xfrm>
            <a:off x="2414172" y="4858879"/>
            <a:ext cx="97426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y-AM" altLang="ru-RU" sz="2200" b="1" dirty="0"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Ո՞ր ժամացույցն է, որ օրվա մեջ միայն երկու անգամ է ցույց տալիս ճիշտ ժամը</a:t>
            </a:r>
            <a:r>
              <a:rPr lang="hy-AM" altLang="ru-RU" sz="2200" b="1"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: </a:t>
            </a:r>
            <a:br>
              <a:rPr lang="hy-AM" altLang="ru-RU" sz="2200" b="1"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ru-RU" sz="2200" b="1"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Какие часы показывают верное время только 2 раза в сутки? </a:t>
            </a:r>
            <a:endParaRPr lang="ru-RU" sz="2200" b="1">
              <a:latin typeface="Sylfaen" panose="010A050205030603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B74BF5A-5E7F-49F1-881A-62CB5EB9D204}"/>
              </a:ext>
            </a:extLst>
          </p:cNvPr>
          <p:cNvSpPr/>
          <p:nvPr/>
        </p:nvSpPr>
        <p:spPr>
          <a:xfrm>
            <a:off x="8849816" y="5966875"/>
            <a:ext cx="28296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y-AM" sz="2200" b="1">
                <a:ln w="0"/>
                <a:solidFill>
                  <a:srgbClr val="C00000"/>
                </a:solidFill>
                <a:latin typeface="Sylfaen" panose="010A0502050306030303" pitchFamily="18" charset="0"/>
              </a:rPr>
              <a:t>Փչացած ժամացույցը</a:t>
            </a:r>
            <a:br>
              <a:rPr lang="hy-AM" sz="2200" b="1">
                <a:ln w="0"/>
                <a:solidFill>
                  <a:srgbClr val="C00000"/>
                </a:solidFill>
                <a:latin typeface="Sylfaen" panose="010A0502050306030303" pitchFamily="18" charset="0"/>
              </a:rPr>
            </a:br>
            <a:r>
              <a:rPr lang="ru-RU" altLang="ru-RU" sz="2200" b="1">
                <a:solidFill>
                  <a:srgbClr val="C00000"/>
                </a:solidFill>
                <a:latin typeface="Sylfaen" panose="010A0502050306030303" pitchFamily="18" charset="0"/>
              </a:rPr>
              <a:t>Испорченные часы </a:t>
            </a:r>
          </a:p>
        </p:txBody>
      </p:sp>
    </p:spTree>
    <p:extLst>
      <p:ext uri="{BB962C8B-B14F-4D97-AF65-F5344CB8AC3E}">
        <p14:creationId xmlns:p14="http://schemas.microsoft.com/office/powerpoint/2010/main" val="3241112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8" grpId="0"/>
      <p:bldP spid="40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64F27B-8BB1-4861-B307-1A99B796F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77729" cy="69091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365A21-F6A7-4142-A2F6-3869BAEBA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728" y="18888"/>
            <a:ext cx="9714272" cy="143116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45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Конкурс «Разминка»</a:t>
            </a:r>
            <a:br>
              <a:rPr kumimoji="0" lang="ru-RU" altLang="ru-RU" sz="45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kumimoji="0" lang="hy-AM" altLang="ru-RU" sz="45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Խթանման փուլ</a:t>
            </a:r>
            <a:r>
              <a:rPr kumimoji="0" lang="ru-RU" altLang="ru-RU" sz="4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4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141D05D-61DC-4995-B276-94C5BA436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F998874-AEBB-4CBA-BF0A-7C9232A5D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927115EB-75D6-4853-99C5-46492EDED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26A1BCC8-5AD1-4658-AF9B-280A1C485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5F59FAAE-9678-4F27-AA0F-374CE1191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7A9D0EE4-BEC4-4EE8-9336-87FD967A2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307F38CF-7FB6-403B-B45A-862AD539F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5F5851-A78B-4D44-ACF6-B28E2063B0F1}"/>
              </a:ext>
            </a:extLst>
          </p:cNvPr>
          <p:cNvSpPr/>
          <p:nvPr/>
        </p:nvSpPr>
        <p:spPr>
          <a:xfrm>
            <a:off x="2477728" y="1537101"/>
            <a:ext cx="9429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y-AM" altLang="ru-RU" sz="2200" b="1">
                <a:latin typeface="Sylfaen" panose="010A0502050306030303" pitchFamily="18" charset="0"/>
              </a:rPr>
              <a:t>Ի՞նչ պետք է արվի, որպեսզի հինգ տղան մնա մեկ կոշիկում: </a:t>
            </a:r>
          </a:p>
          <a:p>
            <a:pPr>
              <a:buClr>
                <a:srgbClr val="C00000"/>
              </a:buClr>
            </a:pPr>
            <a:r>
              <a:rPr lang="hy-AM" sz="2200" b="1">
                <a:latin typeface="Sylfaen" panose="010A0502050306030303" pitchFamily="18" charset="0"/>
              </a:rPr>
              <a:t>     </a:t>
            </a:r>
            <a:r>
              <a:rPr lang="ru-RU" sz="2200" b="1">
                <a:latin typeface="Sylfaen" panose="010A0502050306030303" pitchFamily="18" charset="0"/>
              </a:rPr>
              <a:t>Что надо сделать, чтобы пять парней остались в одном сапоге?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DB5CD8-EF16-48DF-BB5C-B2B379A63986}"/>
              </a:ext>
            </a:extLst>
          </p:cNvPr>
          <p:cNvSpPr/>
          <p:nvPr/>
        </p:nvSpPr>
        <p:spPr>
          <a:xfrm>
            <a:off x="5405688" y="2211292"/>
            <a:ext cx="6786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y-AM" altLang="ru-RU" sz="2200" b="1">
                <a:solidFill>
                  <a:srgbClr val="C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Նրանցից յուրաքանչյուրը հանում է իր մեկ կոշիկը: </a:t>
            </a:r>
            <a:br>
              <a:rPr lang="hy-AM" altLang="ru-RU" sz="2200" b="1">
                <a:solidFill>
                  <a:srgbClr val="C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</a:br>
            <a:r>
              <a:rPr lang="ru-RU" sz="2200" b="1">
                <a:solidFill>
                  <a:srgbClr val="C00000"/>
                </a:solidFill>
                <a:latin typeface="Sylfaen" panose="010A0502050306030303" pitchFamily="18" charset="0"/>
              </a:rPr>
              <a:t>Каждому из них снять по сапогу</a:t>
            </a:r>
            <a:r>
              <a:rPr lang="hy-AM" sz="2200" b="1">
                <a:solidFill>
                  <a:srgbClr val="C00000"/>
                </a:solidFill>
                <a:latin typeface="Sylfaen" panose="010A0502050306030303" pitchFamily="18" charset="0"/>
              </a:rPr>
              <a:t>.</a:t>
            </a:r>
            <a:endParaRPr lang="hy-AM" altLang="ru-RU" sz="2200" b="1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7DBE2A7-21B5-49D2-9E16-2BF48D48C457}"/>
              </a:ext>
            </a:extLst>
          </p:cNvPr>
          <p:cNvSpPr/>
          <p:nvPr/>
        </p:nvSpPr>
        <p:spPr>
          <a:xfrm>
            <a:off x="2477728" y="4689057"/>
            <a:ext cx="92357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y-AM" altLang="ru-RU" sz="2200" b="1">
                <a:latin typeface="Sylfaen" panose="010A0502050306030303" pitchFamily="18" charset="0"/>
              </a:rPr>
              <a:t>Անվանեք առնվազն երեք կենդանիներ, որոնց Մովսես մարգարեն տարավ իր տապանը:</a:t>
            </a:r>
          </a:p>
          <a:p>
            <a:pPr>
              <a:buClr>
                <a:srgbClr val="C00000"/>
              </a:buClr>
            </a:pPr>
            <a:r>
              <a:rPr lang="hy-AM" sz="2200" b="1">
                <a:latin typeface="Sylfaen" panose="010A0502050306030303" pitchFamily="18" charset="0"/>
              </a:rPr>
              <a:t>     </a:t>
            </a:r>
            <a:r>
              <a:rPr lang="ru-RU" sz="2200" b="1">
                <a:latin typeface="Sylfaen" panose="010A0502050306030303" pitchFamily="18" charset="0"/>
              </a:rPr>
              <a:t>Назовите хотя бы трёх животных, которых Моисей взял в свой ковчег?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20F6E4-3141-4AFC-B177-EC09237B1DF1}"/>
              </a:ext>
            </a:extLst>
          </p:cNvPr>
          <p:cNvSpPr/>
          <p:nvPr/>
        </p:nvSpPr>
        <p:spPr>
          <a:xfrm>
            <a:off x="2716980" y="5948846"/>
            <a:ext cx="9235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altLang="ru-RU" sz="2200" b="1">
                <a:solidFill>
                  <a:srgbClr val="C00000"/>
                </a:solidFill>
                <a:latin typeface="Sylfaen" panose="010A0502050306030303" pitchFamily="18" charset="0"/>
              </a:rPr>
              <a:t>Մարգարե Մովսեսը կենդանիներ տապան չի տարել, դա արել է Նոյը:</a:t>
            </a:r>
            <a:br>
              <a:rPr lang="hy-AM" altLang="ru-RU" sz="2200" b="1">
                <a:solidFill>
                  <a:srgbClr val="C00000"/>
                </a:solidFill>
                <a:latin typeface="Sylfaen" panose="010A0502050306030303" pitchFamily="18" charset="0"/>
              </a:rPr>
            </a:br>
            <a:r>
              <a:rPr lang="ru-RU" sz="2200" b="1">
                <a:solidFill>
                  <a:srgbClr val="C00000"/>
                </a:solidFill>
                <a:latin typeface="Sylfaen" panose="010A0502050306030303" pitchFamily="18" charset="0"/>
              </a:rPr>
              <a:t>Пророк Моисей не брал животнх в ковчег, это делал праведный Ной.</a:t>
            </a:r>
            <a:r>
              <a:rPr lang="hy-AM" altLang="ru-RU" sz="2200" b="1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endParaRPr lang="ru-RU" sz="2200" b="1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7CD4D38-CD86-4D81-9DA3-731A48E31FDF}"/>
              </a:ext>
            </a:extLst>
          </p:cNvPr>
          <p:cNvSpPr/>
          <p:nvPr/>
        </p:nvSpPr>
        <p:spPr>
          <a:xfrm>
            <a:off x="2477728" y="2896427"/>
            <a:ext cx="97142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y-AM" altLang="ru-RU" sz="2200" b="1">
                <a:latin typeface="Sylfaen" panose="010A0502050306030303" pitchFamily="18" charset="0"/>
              </a:rPr>
              <a:t>Մի մարդ նստած է, բայց դու չես կարող նստել նրա տեղը, նույնիսկ եթե նա վեր կենա ու հեռանա: Որտե՞ղ է նա նստած: </a:t>
            </a:r>
          </a:p>
          <a:p>
            <a:pPr>
              <a:buClr>
                <a:srgbClr val="C00000"/>
              </a:buClr>
            </a:pPr>
            <a:r>
              <a:rPr lang="hy-AM" sz="2200" b="1">
                <a:latin typeface="Sylfaen" panose="010A0502050306030303" pitchFamily="18" charset="0"/>
              </a:rPr>
              <a:t>     </a:t>
            </a:r>
            <a:r>
              <a:rPr lang="ru-RU" sz="2200" b="1">
                <a:latin typeface="Sylfaen" panose="010A0502050306030303" pitchFamily="18" charset="0"/>
              </a:rPr>
              <a:t>Сидит человек, но вы не можете сесть на его место, даже если он</a:t>
            </a:r>
            <a:br>
              <a:rPr lang="hy-AM" sz="2200" b="1">
                <a:latin typeface="Sylfaen" panose="010A0502050306030303" pitchFamily="18" charset="0"/>
              </a:rPr>
            </a:br>
            <a:r>
              <a:rPr lang="hy-AM" sz="2200" b="1">
                <a:latin typeface="Sylfaen" panose="010A0502050306030303" pitchFamily="18" charset="0"/>
              </a:rPr>
              <a:t>     </a:t>
            </a:r>
            <a:r>
              <a:rPr lang="ru-RU" sz="2200" b="1">
                <a:latin typeface="Sylfaen" panose="010A0502050306030303" pitchFamily="18" charset="0"/>
              </a:rPr>
              <a:t>встанет и уйдёт. Где он сидит?</a:t>
            </a:r>
            <a:r>
              <a:rPr lang="hy-AM" sz="2200" b="1">
                <a:latin typeface="Sylfaen" panose="010A0502050306030303" pitchFamily="18" charset="0"/>
              </a:rPr>
              <a:t>  </a:t>
            </a:r>
            <a:endParaRPr lang="ru-RU" sz="2200" b="1">
              <a:latin typeface="Sylfaen" panose="010A0502050306030303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F63327-6DAC-4D80-B4E2-F0B778B4F4DA}"/>
              </a:ext>
            </a:extLst>
          </p:cNvPr>
          <p:cNvSpPr/>
          <p:nvPr/>
        </p:nvSpPr>
        <p:spPr>
          <a:xfrm>
            <a:off x="8794694" y="3938969"/>
            <a:ext cx="3206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2200" b="1">
                <a:solidFill>
                  <a:srgbClr val="C00000"/>
                </a:solidFill>
                <a:latin typeface="Sylfaen" panose="010A0502050306030303" pitchFamily="18" charset="0"/>
              </a:rPr>
              <a:t>Նա նստած է ձեր գիրկը:</a:t>
            </a:r>
            <a:br>
              <a:rPr lang="hy-AM" sz="2200" b="1">
                <a:solidFill>
                  <a:srgbClr val="C00000"/>
                </a:solidFill>
                <a:latin typeface="Sylfaen" panose="010A0502050306030303" pitchFamily="18" charset="0"/>
              </a:rPr>
            </a:br>
            <a:r>
              <a:rPr lang="ru-RU" sz="2200" b="1">
                <a:solidFill>
                  <a:srgbClr val="C00000"/>
                </a:solidFill>
                <a:latin typeface="Sylfaen" panose="010A0502050306030303" pitchFamily="18" charset="0"/>
              </a:rPr>
              <a:t>На Ваших коленях</a:t>
            </a:r>
          </a:p>
        </p:txBody>
      </p:sp>
    </p:spTree>
    <p:extLst>
      <p:ext uri="{BB962C8B-B14F-4D97-AF65-F5344CB8AC3E}">
        <p14:creationId xmlns:p14="http://schemas.microsoft.com/office/powerpoint/2010/main" val="2512390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/>
      <p:bldP spid="2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64F27B-8BB1-4861-B307-1A99B796F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77729" cy="69091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BD4D90-6513-49D7-AB2F-86A9FF04243C}"/>
              </a:ext>
            </a:extLst>
          </p:cNvPr>
          <p:cNvSpPr/>
          <p:nvPr/>
        </p:nvSpPr>
        <p:spPr>
          <a:xfrm>
            <a:off x="2027785" y="2583436"/>
            <a:ext cx="7359707" cy="903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07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y-AM" sz="2500" b="1">
                <a:solidFill>
                  <a:srgbClr val="202124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Ո՞րն է ամենափոքր բնական թիվը:</a:t>
            </a:r>
            <a:br>
              <a:rPr lang="hy-AM" sz="2500" b="1">
                <a:solidFill>
                  <a:srgbClr val="202124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500" b="1">
                <a:latin typeface="Sylfaen" panose="010A0502050306030303" pitchFamily="18" charset="0"/>
              </a:rPr>
              <a:t>Назови самое маленькое естественное число.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E9C2A2-89FA-4842-8A16-BD6999C0DD62}"/>
              </a:ext>
            </a:extLst>
          </p:cNvPr>
          <p:cNvSpPr/>
          <p:nvPr/>
        </p:nvSpPr>
        <p:spPr>
          <a:xfrm>
            <a:off x="2138993" y="3581823"/>
            <a:ext cx="5401715" cy="903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07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y-AM" sz="2500" b="1">
                <a:solidFill>
                  <a:srgbClr val="202124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Ի՞նչ թիվ է «-24»-ը:</a:t>
            </a:r>
            <a:br>
              <a:rPr lang="hy-AM" sz="2500" b="1">
                <a:solidFill>
                  <a:srgbClr val="202124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500" b="1">
                <a:latin typeface="Sylfaen" panose="010A0502050306030303" pitchFamily="18" charset="0"/>
              </a:rPr>
              <a:t>Что за число &lt;&lt;-24&gt;&gt;.</a:t>
            </a:r>
            <a:endParaRPr lang="ru-RU" sz="2500" b="1">
              <a:latin typeface="Sylfaen" panose="010A050205030603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4C6FE1-D862-43C2-B317-DC22AB7AB129}"/>
              </a:ext>
            </a:extLst>
          </p:cNvPr>
          <p:cNvSpPr/>
          <p:nvPr/>
        </p:nvSpPr>
        <p:spPr>
          <a:xfrm>
            <a:off x="2092989" y="4580210"/>
            <a:ext cx="6974811" cy="806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07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y-AM" sz="2200" b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Ո՞ր պատկերն է կոչվում ճառագայթ:</a:t>
            </a:r>
            <a:br>
              <a:rPr lang="hy-AM" sz="2200" b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200" b="1">
                <a:latin typeface="Sylfaen" panose="010A0502050306030303" pitchFamily="18" charset="0"/>
              </a:rPr>
              <a:t>Какая геометрическая фигура называется луч.</a:t>
            </a:r>
            <a:endParaRPr lang="ru-RU" sz="2200" b="1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D28FCE-75A1-4AA4-97D1-119A1D00208B}"/>
              </a:ext>
            </a:extLst>
          </p:cNvPr>
          <p:cNvSpPr/>
          <p:nvPr/>
        </p:nvSpPr>
        <p:spPr>
          <a:xfrm>
            <a:off x="2027785" y="1585049"/>
            <a:ext cx="7508787" cy="903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y-AM" sz="2500" b="1"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Ո՞րն է ամենափոքր ռացիոնալ թիվը:</a:t>
            </a:r>
            <a:br>
              <a:rPr lang="en-US" sz="2500" b="1"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500" b="1">
                <a:latin typeface="Sylfaen" panose="010A0502050306030303" pitchFamily="18" charset="0"/>
              </a:rPr>
              <a:t>Назови самое маленькое рациональное число.</a:t>
            </a:r>
            <a:endParaRPr lang="ru-RU" sz="2500" b="1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365A21-F6A7-4142-A2F6-3869BAEBA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728" y="18888"/>
            <a:ext cx="9714272" cy="143116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45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Конкурс «Разминка»</a:t>
            </a:r>
            <a:br>
              <a:rPr kumimoji="0" lang="ru-RU" altLang="ru-RU" sz="45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kumimoji="0" lang="hy-AM" altLang="ru-RU" sz="45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Խթանման փուլ</a:t>
            </a:r>
            <a:r>
              <a:rPr kumimoji="0" lang="ru-RU" altLang="ru-RU" sz="4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4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0B491A-CD63-487A-BD71-BD529B6752CB}"/>
              </a:ext>
            </a:extLst>
          </p:cNvPr>
          <p:cNvSpPr/>
          <p:nvPr/>
        </p:nvSpPr>
        <p:spPr>
          <a:xfrm>
            <a:off x="9349447" y="1596664"/>
            <a:ext cx="2786340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y-AM" sz="2200" b="1" cap="none" spc="0">
                <a:ln w="0"/>
                <a:solidFill>
                  <a:srgbClr val="C00000"/>
                </a:solidFill>
              </a:rPr>
              <a:t>Այդպիսի թիվ չկա:</a:t>
            </a:r>
          </a:p>
          <a:p>
            <a:r>
              <a:rPr lang="ru-RU" altLang="ru-RU" sz="2400" b="1">
                <a:solidFill>
                  <a:srgbClr val="C00000"/>
                </a:solidFill>
                <a:latin typeface="Google Sans"/>
              </a:rPr>
              <a:t>Нет такого числа</a:t>
            </a:r>
            <a:r>
              <a:rPr lang="ru-RU" altLang="ru-RU" sz="1200" b="1">
                <a:solidFill>
                  <a:srgbClr val="C00000"/>
                </a:solidFill>
              </a:rPr>
              <a:t> </a:t>
            </a:r>
            <a:r>
              <a:rPr lang="hy-AM" altLang="ru-RU" sz="2200" b="1">
                <a:ln w="0"/>
                <a:solidFill>
                  <a:srgbClr val="C00000"/>
                </a:solidFill>
              </a:rPr>
              <a:t>.</a:t>
            </a:r>
            <a:endParaRPr lang="ru-RU" altLang="ru-RU" sz="2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165F57-DCFA-4DBF-98B6-39F61DDEC3EF}"/>
              </a:ext>
            </a:extLst>
          </p:cNvPr>
          <p:cNvSpPr/>
          <p:nvPr/>
        </p:nvSpPr>
        <p:spPr>
          <a:xfrm>
            <a:off x="10251382" y="2753663"/>
            <a:ext cx="36260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25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2500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F9E5C5-E838-4B1D-B605-9492068958F1}"/>
              </a:ext>
            </a:extLst>
          </p:cNvPr>
          <p:cNvSpPr/>
          <p:nvPr/>
        </p:nvSpPr>
        <p:spPr>
          <a:xfrm>
            <a:off x="9194785" y="3506537"/>
            <a:ext cx="267893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y-AM" sz="2200" b="1" cap="none" spc="0">
                <a:ln w="0"/>
                <a:solidFill>
                  <a:srgbClr val="C00000"/>
                </a:solidFill>
                <a:latin typeface="Sylfaen" panose="010A0502050306030303" pitchFamily="18" charset="0"/>
              </a:rPr>
              <a:t>-24-ը ամբողջ թիվ է:</a:t>
            </a:r>
            <a:br>
              <a:rPr lang="hy-AM" sz="2200" b="1" cap="none" spc="0">
                <a:ln w="0"/>
                <a:solidFill>
                  <a:srgbClr val="C00000"/>
                </a:solidFill>
                <a:latin typeface="Sylfaen" panose="010A0502050306030303" pitchFamily="18" charset="0"/>
              </a:rPr>
            </a:br>
            <a:r>
              <a:rPr lang="ru-RU" altLang="ru-RU" sz="2400" b="1">
                <a:solidFill>
                  <a:srgbClr val="C00000"/>
                </a:solidFill>
                <a:latin typeface="Sylfaen" panose="010A0502050306030303" pitchFamily="18" charset="0"/>
              </a:rPr>
              <a:t>-24 - целое число.</a:t>
            </a:r>
            <a:endParaRPr lang="en-US" sz="2200" b="1" cap="none" spc="0">
              <a:ln w="0"/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C8B7BF-0283-447B-9827-33DA1329F3BF}"/>
              </a:ext>
            </a:extLst>
          </p:cNvPr>
          <p:cNvSpPr/>
          <p:nvPr/>
        </p:nvSpPr>
        <p:spPr>
          <a:xfrm>
            <a:off x="2939002" y="5605582"/>
            <a:ext cx="8039380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y-AM" sz="2200" b="1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Այն ուղիղը, որն ունի սկիզբ և չունի վերջ կոչվում է ճառագայթ:</a:t>
            </a:r>
            <a:br>
              <a:rPr lang="hy-AM" sz="2200" b="1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</a:br>
            <a:r>
              <a:rPr lang="ru-RU" altLang="ru-RU" sz="2400" b="1">
                <a:solidFill>
                  <a:srgbClr val="C00000"/>
                </a:solidFill>
                <a:latin typeface="Sylfaen" panose="010A0502050306030303" pitchFamily="18" charset="0"/>
              </a:rPr>
              <a:t>Линия, имеющая начало և без конца, называется лучом.</a:t>
            </a:r>
            <a:r>
              <a:rPr lang="ru-RU" altLang="ru-RU" sz="1200" b="1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endParaRPr lang="ru-RU" altLang="ru-RU" sz="2000" b="1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141D05D-61DC-4995-B276-94C5BA436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F998874-AEBB-4CBA-BF0A-7C9232A5D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927115EB-75D6-4853-99C5-46492EDED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85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2" grpId="0"/>
      <p:bldP spid="12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64F27B-8BB1-4861-B307-1A99B796F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2477729" cy="69091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A77035-975B-40B5-8DB8-2AE0426A8C04}"/>
              </a:ext>
            </a:extLst>
          </p:cNvPr>
          <p:cNvSpPr/>
          <p:nvPr/>
        </p:nvSpPr>
        <p:spPr>
          <a:xfrm>
            <a:off x="2986276" y="2315825"/>
            <a:ext cx="8497840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5500" b="1" cap="none" spc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Արդյունքների ամփոփում</a:t>
            </a:r>
            <a:br>
              <a:rPr lang="hy-AM" sz="5500" b="1" cap="none" spc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</a:br>
            <a:r>
              <a:rPr lang="ru-RU" altLang="ru-RU" sz="55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Резюме результатов </a:t>
            </a:r>
          </a:p>
        </p:txBody>
      </p:sp>
      <p:pic>
        <p:nvPicPr>
          <p:cNvPr id="5" name="ardyunq~1">
            <a:hlinkClick r:id="" action="ppaction://media"/>
            <a:extLst>
              <a:ext uri="{FF2B5EF4-FFF2-40B4-BE49-F238E27FC236}">
                <a16:creationId xmlns:a16="http://schemas.microsoft.com/office/drawing/2014/main" id="{527E63D1-FCEB-4EEF-9020-F7BEC4F475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594" y="5897381"/>
            <a:ext cx="459698" cy="4596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0752B0-3AE4-4916-8530-CBFE814983D3}"/>
              </a:ext>
            </a:extLst>
          </p:cNvPr>
          <p:cNvSpPr/>
          <p:nvPr/>
        </p:nvSpPr>
        <p:spPr>
          <a:xfrm>
            <a:off x="8029165" y="6145691"/>
            <a:ext cx="5963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>
                <a:solidFill>
                  <a:srgbClr val="202122"/>
                </a:solidFill>
                <a:latin typeface="Bahnschrift Condensed" panose="020B0502040204020203" pitchFamily="34" charset="0"/>
              </a:rPr>
              <a:t>Предвидеть — значит управлять.</a:t>
            </a:r>
            <a:endParaRPr lang="ru-RU" sz="2400" b="0" i="0">
              <a:solidFill>
                <a:srgbClr val="202122"/>
              </a:solidFill>
              <a:effectLst/>
              <a:latin typeface="Bahnschrift Condensed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ED3501-B0F4-4AC7-B55D-3608393B4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2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64F27B-8BB1-4861-B307-1A99B796F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77729" cy="69091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80C74E-D241-4CC7-AA4C-0D1EF725DF23}"/>
              </a:ext>
            </a:extLst>
          </p:cNvPr>
          <p:cNvSpPr/>
          <p:nvPr/>
        </p:nvSpPr>
        <p:spPr>
          <a:xfrm>
            <a:off x="2786821" y="1488899"/>
            <a:ext cx="894223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Խաղում են թիմերի ավագները: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Յուրաքանչյուրն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իր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հերթին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y-AM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ասում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է</a:t>
            </a:r>
            <a:r>
              <a:rPr lang="en-US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թվեր</a:t>
            </a:r>
            <a:r>
              <a:rPr lang="en-US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Առաջինը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կարող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է </a:t>
            </a:r>
            <a:r>
              <a:rPr lang="hy-AM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ասել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ցանկացած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թիվ</a:t>
            </a:r>
            <a:r>
              <a:rPr lang="en-US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բայց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ոչ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ավելի</a:t>
            </a:r>
            <a:r>
              <a:rPr lang="en-US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500" b="1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քան</a:t>
            </a:r>
            <a:r>
              <a:rPr lang="en-US" sz="2500" b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y-AM" sz="2500" b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en-US" sz="2500" b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hy-AM" sz="2500" b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»-</a:t>
            </a:r>
            <a:r>
              <a:rPr lang="hy-AM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ը</a:t>
            </a:r>
            <a:r>
              <a:rPr lang="en-US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երկրորդը</a:t>
            </a:r>
            <a:r>
              <a:rPr lang="hy-AM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այն ավելացնում է</a:t>
            </a:r>
            <a:r>
              <a:rPr lang="en-US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բայց</a:t>
            </a:r>
            <a:r>
              <a:rPr lang="en-US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9-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ից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ոչ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ավել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և </a:t>
            </a:r>
            <a:r>
              <a:rPr lang="hy-AM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բարձրաձայնում 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է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դրա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արդյունքը</a:t>
            </a:r>
            <a:r>
              <a:rPr lang="en-US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Այս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գործողությունը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շարունակվում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է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այնքան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ժամանակ</a:t>
            </a:r>
            <a:r>
              <a:rPr lang="en-US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քանի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դեռ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խաղացողներից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մեկը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հնարավորություն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չի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ստանում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y-AM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ասել</a:t>
            </a:r>
            <a:r>
              <a:rPr lang="en-US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100 </a:t>
            </a:r>
            <a:r>
              <a:rPr lang="hy-AM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թիվը</a:t>
            </a:r>
            <a:r>
              <a:rPr lang="en-US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500" b="1" dirty="0" err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Հաղթում</a:t>
            </a:r>
            <a:r>
              <a:rPr lang="ru-RU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է</a:t>
            </a:r>
            <a:r>
              <a:rPr lang="hy-AM" sz="2500" b="1" dirty="0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այս թիվը </a:t>
            </a:r>
            <a:r>
              <a:rPr lang="hy-AM" sz="2500" b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ստացողը</a:t>
            </a:r>
            <a:r>
              <a:rPr lang="en-US" sz="2500" b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br>
              <a:rPr lang="hy-AM" sz="2500" b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hy-AM" sz="2500" b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500" b="1">
                <a:latin typeface="Sylfaen" panose="010A0502050306030303" pitchFamily="18" charset="0"/>
              </a:rPr>
              <a:t>Играют капитаны команд. Каждый из них говорит числа. Первый говорит число не больше </a:t>
            </a:r>
            <a:r>
              <a:rPr lang="hy-AM" sz="2500" b="1">
                <a:latin typeface="Sylfaen" panose="010A0502050306030303" pitchFamily="18" charset="0"/>
              </a:rPr>
              <a:t>«</a:t>
            </a:r>
            <a:r>
              <a:rPr lang="ru-RU" sz="2500" b="1">
                <a:latin typeface="Sylfaen" panose="010A0502050306030303" pitchFamily="18" charset="0"/>
              </a:rPr>
              <a:t>9</a:t>
            </a:r>
            <a:r>
              <a:rPr lang="hy-AM" sz="2500" b="1">
                <a:latin typeface="Sylfaen" panose="010A0502050306030303" pitchFamily="18" charset="0"/>
              </a:rPr>
              <a:t>» - </a:t>
            </a:r>
            <a:r>
              <a:rPr lang="ru-RU" sz="2500" b="1">
                <a:latin typeface="Sylfaen" panose="010A0502050306030303" pitchFamily="18" charset="0"/>
              </a:rPr>
              <a:t>и, 2</a:t>
            </a:r>
            <a:r>
              <a:rPr lang="hy-AM" sz="2500" b="1">
                <a:latin typeface="Sylfaen" panose="010A0502050306030303" pitchFamily="18" charset="0"/>
              </a:rPr>
              <a:t>- </a:t>
            </a:r>
            <a:r>
              <a:rPr lang="ru-RU" sz="2500" b="1">
                <a:latin typeface="Sylfaen" panose="010A0502050306030303" pitchFamily="18" charset="0"/>
              </a:rPr>
              <a:t>ой увеличивает это число, но не больше </a:t>
            </a:r>
            <a:r>
              <a:rPr lang="hy-AM" sz="2500" b="1">
                <a:latin typeface="Sylfaen" panose="010A0502050306030303" pitchFamily="18" charset="0"/>
              </a:rPr>
              <a:t>«</a:t>
            </a:r>
            <a:r>
              <a:rPr lang="ru-RU" sz="2500" b="1">
                <a:latin typeface="Sylfaen" panose="010A0502050306030303" pitchFamily="18" charset="0"/>
              </a:rPr>
              <a:t>9</a:t>
            </a:r>
            <a:r>
              <a:rPr lang="hy-AM" sz="2500" b="1">
                <a:latin typeface="Sylfaen" panose="010A0502050306030303" pitchFamily="18" charset="0"/>
              </a:rPr>
              <a:t>»-</a:t>
            </a:r>
            <a:r>
              <a:rPr lang="ru-RU" sz="2500" b="1">
                <a:latin typeface="Sylfaen" panose="010A0502050306030303" pitchFamily="18" charset="0"/>
              </a:rPr>
              <a:t>и. Игра продолжается, пока кто то не скажет номер 1</a:t>
            </a:r>
            <a:r>
              <a:rPr lang="hy-AM" sz="2500" b="1">
                <a:latin typeface="Sylfaen" panose="010A0502050306030303" pitchFamily="18" charset="0"/>
              </a:rPr>
              <a:t>00</a:t>
            </a:r>
            <a:r>
              <a:rPr lang="ru-RU" sz="2500" b="1">
                <a:latin typeface="Sylfaen" panose="010A0502050306030303" pitchFamily="18" charset="0"/>
              </a:rPr>
              <a:t>.</a:t>
            </a:r>
            <a:r>
              <a:rPr lang="hy-AM" sz="2500" b="1">
                <a:latin typeface="Sylfaen" panose="010A0502050306030303" pitchFamily="18" charset="0"/>
              </a:rPr>
              <a:t> </a:t>
            </a:r>
            <a:r>
              <a:rPr lang="ru-RU" sz="2500" b="1">
                <a:latin typeface="Sylfaen" panose="010A0502050306030303" pitchFamily="18" charset="0"/>
              </a:rPr>
              <a:t>Выигрывает тот, кто получает это число.</a:t>
            </a:r>
            <a:r>
              <a:rPr lang="en-US" sz="2500" b="1">
                <a:solidFill>
                  <a:srgbClr val="202124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500" b="1" dirty="0">
              <a:latin typeface="Sylfaen" panose="010A050205030603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E8CA9-C88F-4591-9A08-98241498600F}"/>
              </a:ext>
            </a:extLst>
          </p:cNvPr>
          <p:cNvSpPr/>
          <p:nvPr/>
        </p:nvSpPr>
        <p:spPr>
          <a:xfrm>
            <a:off x="2786821" y="188975"/>
            <a:ext cx="92034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4000" b="1">
                <a:solidFill>
                  <a:srgbClr val="C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«Ո՞վ առաջինը կասի 100»</a:t>
            </a:r>
            <a:br>
              <a:rPr lang="hy-AM" sz="4000" b="1">
                <a:solidFill>
                  <a:srgbClr val="C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>
                <a:solidFill>
                  <a:srgbClr val="C00000"/>
                </a:solidFill>
                <a:latin typeface="Sylfaen" panose="010A0502050306030303" pitchFamily="18" charset="0"/>
              </a:rPr>
              <a:t>Кто первым скажет 100</a:t>
            </a:r>
          </a:p>
        </p:txBody>
      </p:sp>
    </p:spTree>
    <p:extLst>
      <p:ext uri="{BB962C8B-B14F-4D97-AF65-F5344CB8AC3E}">
        <p14:creationId xmlns:p14="http://schemas.microsoft.com/office/powerpoint/2010/main" val="1682386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A09CD1-E42E-4FF4-835A-78112A974216}"/>
              </a:ext>
            </a:extLst>
          </p:cNvPr>
          <p:cNvSpPr/>
          <p:nvPr/>
        </p:nvSpPr>
        <p:spPr>
          <a:xfrm>
            <a:off x="2880360" y="226814"/>
            <a:ext cx="9311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3000" b="1">
                <a:solidFill>
                  <a:srgbClr val="C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Հաշվի՛ր իմ փոխարեն</a:t>
            </a:r>
          </a:p>
          <a:p>
            <a:r>
              <a:rPr lang="en-US" sz="3000" b="1">
                <a:solidFill>
                  <a:srgbClr val="C00000"/>
                </a:solidFill>
                <a:latin typeface="Sylfaen" panose="010A0502050306030303" pitchFamily="18" charset="0"/>
              </a:rPr>
              <a:t>Считай вместо меня</a:t>
            </a:r>
            <a:r>
              <a:rPr lang="hy-AM" sz="3000" b="1">
                <a:solidFill>
                  <a:srgbClr val="C0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endParaRPr lang="ru-RU" sz="3000" b="1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7E5EE6-9042-4BAA-B50C-4AAE5A2BC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477729" cy="69091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A9A67D-860C-4E48-916A-DF3D8FC6EEDC}"/>
              </a:ext>
            </a:extLst>
          </p:cNvPr>
          <p:cNvSpPr/>
          <p:nvPr/>
        </p:nvSpPr>
        <p:spPr>
          <a:xfrm>
            <a:off x="2803087" y="2319630"/>
            <a:ext cx="236475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Clr>
                <a:srgbClr val="C00000"/>
              </a:buClr>
            </a:pPr>
            <a:r>
              <a:rPr kumimoji="0" lang="hy-AM" altLang="ru-RU" sz="25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2. </a:t>
            </a:r>
            <a:r>
              <a:rPr kumimoji="0" lang="ru-RU" altLang="ru-RU" sz="25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(+37) – (+19)=</a:t>
            </a:r>
            <a:endParaRPr lang="en-US" sz="25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CDE358-21DB-4424-B94C-C71BA13E42FD}"/>
              </a:ext>
            </a:extLst>
          </p:cNvPr>
          <p:cNvSpPr/>
          <p:nvPr/>
        </p:nvSpPr>
        <p:spPr>
          <a:xfrm>
            <a:off x="2838104" y="2831049"/>
            <a:ext cx="23262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hy-AM" altLang="ru-RU" sz="2500">
                <a:solidFill>
                  <a:srgbClr val="C0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3. </a:t>
            </a:r>
            <a:r>
              <a:rPr lang="ru-RU" altLang="ru-RU" sz="2500">
                <a:solidFill>
                  <a:srgbClr val="333333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(+18) + (-41)=</a:t>
            </a:r>
            <a:endParaRPr lang="ru-RU" sz="25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D6CD6C-C73E-43F4-B7C9-6FD54B671D7A}"/>
              </a:ext>
            </a:extLst>
          </p:cNvPr>
          <p:cNvSpPr/>
          <p:nvPr/>
        </p:nvSpPr>
        <p:spPr>
          <a:xfrm>
            <a:off x="2838104" y="3408728"/>
            <a:ext cx="20473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hy-AM" altLang="ru-RU" sz="2500">
                <a:solidFill>
                  <a:srgbClr val="C0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4. </a:t>
            </a:r>
            <a:r>
              <a:rPr lang="en-US" altLang="ru-RU" sz="2500">
                <a:solidFill>
                  <a:srgbClr val="333333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(-17) . (-3)=</a:t>
            </a:r>
            <a:endParaRPr lang="ru-RU" sz="25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807F3C-A990-4690-B417-C554C00E04CB}"/>
              </a:ext>
            </a:extLst>
          </p:cNvPr>
          <p:cNvSpPr/>
          <p:nvPr/>
        </p:nvSpPr>
        <p:spPr>
          <a:xfrm>
            <a:off x="2838104" y="4022279"/>
            <a:ext cx="22461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hy-AM" altLang="ru-RU" sz="2500">
                <a:solidFill>
                  <a:srgbClr val="C0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5. </a:t>
            </a:r>
            <a:r>
              <a:rPr lang="en-US" altLang="ru-RU" sz="2500">
                <a:solidFill>
                  <a:srgbClr val="333333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(+72) : (-12)=</a:t>
            </a:r>
            <a:endParaRPr lang="ru-RU" sz="25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BADBE1-4232-4201-9408-027AA345E82E}"/>
              </a:ext>
            </a:extLst>
          </p:cNvPr>
          <p:cNvSpPr/>
          <p:nvPr/>
        </p:nvSpPr>
        <p:spPr>
          <a:xfrm>
            <a:off x="2803087" y="4550515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00000"/>
              </a:buClr>
            </a:pPr>
            <a:r>
              <a:rPr lang="hy-AM" altLang="ru-RU" sz="2200">
                <a:solidFill>
                  <a:srgbClr val="C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altLang="ru-RU" sz="220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Գտենլ արտահայտության արժեքը.     </a:t>
            </a:r>
            <a:br>
              <a:rPr lang="hy-AM" altLang="ru-RU" sz="220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y-AM" altLang="ru-RU" sz="220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5</a:t>
            </a:r>
            <a:r>
              <a:rPr lang="en-US" altLang="ru-RU" sz="220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altLang="ru-RU" sz="220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</a:t>
            </a:r>
            <a:r>
              <a:rPr lang="en-US" altLang="ru-RU" sz="220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altLang="ru-RU" sz="220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6</a:t>
            </a:r>
            <a:r>
              <a:rPr lang="en-US" altLang="ru-RU" sz="220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 =   </a:t>
            </a:r>
            <a:r>
              <a:rPr lang="hy-AM" altLang="ru-RU" sz="220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220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 եթե a=</a:t>
            </a:r>
            <a:r>
              <a:rPr lang="ru-RU" altLang="ru-RU" sz="220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hy-AM" altLang="ru-RU" sz="220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ru-RU" sz="220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; b=</a:t>
            </a:r>
            <a:r>
              <a:rPr lang="hy-AM" altLang="ru-RU" sz="220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br>
              <a:rPr lang="hy-AM" altLang="ru-RU" sz="220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hy-AM" altLang="ru-RU" sz="220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ru-RU" sz="2200">
                <a:latin typeface="Sylfaen" panose="010A0502050306030303" pitchFamily="18" charset="0"/>
              </a:rPr>
              <a:t>Найдите значение выражение</a:t>
            </a:r>
            <a:br>
              <a:rPr lang="hy-AM" sz="2200">
                <a:latin typeface="Sylfaen" panose="010A0502050306030303" pitchFamily="18" charset="0"/>
              </a:rPr>
            </a:br>
            <a:r>
              <a:rPr lang="hy-AM" sz="2200">
                <a:latin typeface="Sylfaen" panose="010A0502050306030303" pitchFamily="18" charset="0"/>
              </a:rPr>
              <a:t>      </a:t>
            </a:r>
            <a:r>
              <a:rPr lang="ru-RU" sz="2200">
                <a:latin typeface="Sylfaen" panose="010A0502050306030303" pitchFamily="18" charset="0"/>
              </a:rPr>
              <a:t>5а+6</a:t>
            </a:r>
            <a:r>
              <a:rPr lang="en-US" sz="2200">
                <a:latin typeface="Sylfaen" panose="010A0502050306030303" pitchFamily="18" charset="0"/>
              </a:rPr>
              <a:t>b</a:t>
            </a:r>
            <a:r>
              <a:rPr lang="ru-RU" sz="2200">
                <a:latin typeface="Sylfaen" panose="010A0502050306030303" pitchFamily="18" charset="0"/>
              </a:rPr>
              <a:t> =        если  а=-2 , </a:t>
            </a:r>
            <a:r>
              <a:rPr lang="en-US" sz="2200">
                <a:latin typeface="Sylfaen" panose="010A0502050306030303" pitchFamily="18" charset="0"/>
              </a:rPr>
              <a:t>b</a:t>
            </a:r>
            <a:r>
              <a:rPr lang="ru-RU" sz="2200">
                <a:latin typeface="Sylfaen" panose="010A0502050306030303" pitchFamily="18" charset="0"/>
              </a:rPr>
              <a:t>=3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C539E3-8B35-4FEB-B5AA-2C3FF46CA09F}"/>
              </a:ext>
            </a:extLst>
          </p:cNvPr>
          <p:cNvSpPr/>
          <p:nvPr/>
        </p:nvSpPr>
        <p:spPr>
          <a:xfrm>
            <a:off x="2880360" y="5997065"/>
            <a:ext cx="58528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hy-AM" altLang="ru-RU" sz="2200">
                <a:solidFill>
                  <a:srgbClr val="C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7. </a:t>
            </a:r>
            <a:r>
              <a:rPr lang="hy-AM" altLang="ru-RU" sz="220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Լուծել հավասարումը. </a:t>
            </a:r>
            <a:r>
              <a:rPr lang="ru-RU" altLang="ru-RU" sz="2200">
                <a:solidFill>
                  <a:srgbClr val="202124"/>
                </a:solidFill>
                <a:latin typeface="Sylfaen" panose="010A0502050306030303" pitchFamily="18" charset="0"/>
              </a:rPr>
              <a:t>Решите уравнение.</a:t>
            </a:r>
            <a:r>
              <a:rPr lang="ru-RU" altLang="ru-RU" sz="2200">
                <a:latin typeface="Sylfaen" panose="010A0502050306030303" pitchFamily="18" charset="0"/>
              </a:rPr>
              <a:t> </a:t>
            </a:r>
          </a:p>
          <a:p>
            <a:pPr>
              <a:buClr>
                <a:srgbClr val="C00000"/>
              </a:buClr>
            </a:pPr>
            <a:r>
              <a:rPr lang="en-US" altLang="ru-RU" sz="220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12a </a:t>
            </a:r>
            <a:r>
              <a:rPr lang="ru-RU" altLang="ru-RU" sz="220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ru-RU" sz="220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6a </a:t>
            </a:r>
            <a:r>
              <a:rPr lang="ru-RU" altLang="ru-RU" sz="220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ru-RU" sz="220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= </a:t>
            </a:r>
            <a:r>
              <a:rPr lang="ru-RU" altLang="ru-RU" sz="220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ru-RU" sz="220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endParaRPr lang="ru-RU" sz="2200">
              <a:latin typeface="Sylfaen" panose="010A0502050306030303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85F80D-DB8B-408B-8136-424146D3B3CE}"/>
              </a:ext>
            </a:extLst>
          </p:cNvPr>
          <p:cNvSpPr/>
          <p:nvPr/>
        </p:nvSpPr>
        <p:spPr>
          <a:xfrm>
            <a:off x="5821251" y="1242477"/>
            <a:ext cx="2215166" cy="1089380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6A5B3A-DA32-47A5-B5EE-4B018A12A1F7}"/>
              </a:ext>
            </a:extLst>
          </p:cNvPr>
          <p:cNvSpPr/>
          <p:nvPr/>
        </p:nvSpPr>
        <p:spPr>
          <a:xfrm>
            <a:off x="2764450" y="1336876"/>
            <a:ext cx="85683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hy-AM" sz="2200">
                <a:solidFill>
                  <a:srgbClr val="C00000"/>
                </a:solidFill>
                <a:latin typeface="Arial LatArm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>
                <a:latin typeface="Arial LatArm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hy-AM" sz="2200">
                <a:latin typeface="Arial LatArm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՞</a:t>
            </a:r>
            <a:r>
              <a:rPr lang="en-US" sz="2200">
                <a:latin typeface="Arial LatArm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ñ ÃÇíÝ ¿ ³í»ÉÇ Ù»Í` 128-Ç 40%-Á, Ã»</a:t>
            </a:r>
            <a:r>
              <a:rPr lang="hy-AM" sz="2200">
                <a:latin typeface="Arial LatArm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՞</a:t>
            </a:r>
            <a:r>
              <a:rPr lang="en-US" sz="2200">
                <a:latin typeface="Arial LatArm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64-Ç 30%-Á:</a:t>
            </a:r>
            <a:br>
              <a:rPr lang="hy-AM" sz="2200">
                <a:latin typeface="Arial LatArm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y-AM" sz="2200">
                <a:latin typeface="Arial LatArm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/>
              <a:t>Какое  число больше:   40 %_ов от 128_и,  или 30%_ов от 64_и.</a:t>
            </a:r>
            <a:r>
              <a:rPr lang="hy-AM" sz="2200"/>
              <a:t>       </a:t>
            </a:r>
            <a:endParaRPr lang="ru-RU" sz="22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7EC9FE-A0DC-465A-87F6-A0BD4F2384BC}"/>
              </a:ext>
            </a:extLst>
          </p:cNvPr>
          <p:cNvSpPr/>
          <p:nvPr/>
        </p:nvSpPr>
        <p:spPr>
          <a:xfrm>
            <a:off x="5164382" y="2332164"/>
            <a:ext cx="508473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82BCD2-EE6D-4A8E-ADB2-75EB1CE36C7A}"/>
              </a:ext>
            </a:extLst>
          </p:cNvPr>
          <p:cNvSpPr/>
          <p:nvPr/>
        </p:nvSpPr>
        <p:spPr>
          <a:xfrm>
            <a:off x="5077596" y="2828294"/>
            <a:ext cx="6062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-23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566985-FBBB-4F66-BE9C-96E177349C4B}"/>
              </a:ext>
            </a:extLst>
          </p:cNvPr>
          <p:cNvSpPr/>
          <p:nvPr/>
        </p:nvSpPr>
        <p:spPr>
          <a:xfrm>
            <a:off x="4952400" y="3418118"/>
            <a:ext cx="50847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51</a:t>
            </a:r>
            <a:endParaRPr lang="en-US" sz="2500" b="1" cap="none" spc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1BE2FF-5BEC-40B3-B562-89BE773A8989}"/>
              </a:ext>
            </a:extLst>
          </p:cNvPr>
          <p:cNvSpPr/>
          <p:nvPr/>
        </p:nvSpPr>
        <p:spPr>
          <a:xfrm>
            <a:off x="5033593" y="4034665"/>
            <a:ext cx="508473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EBBF0D-F21E-41DA-BF42-9719191A8759}"/>
              </a:ext>
            </a:extLst>
          </p:cNvPr>
          <p:cNvSpPr/>
          <p:nvPr/>
        </p:nvSpPr>
        <p:spPr>
          <a:xfrm>
            <a:off x="4239320" y="5527745"/>
            <a:ext cx="34657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8BCD46-D30A-4491-BC02-7AC7E1FED6F9}"/>
              </a:ext>
            </a:extLst>
          </p:cNvPr>
          <p:cNvSpPr/>
          <p:nvPr/>
        </p:nvSpPr>
        <p:spPr>
          <a:xfrm>
            <a:off x="9311640" y="6137420"/>
            <a:ext cx="97174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= 05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01C008-A673-4CAE-9904-D378B954C4E7}"/>
              </a:ext>
            </a:extLst>
          </p:cNvPr>
          <p:cNvSpPr/>
          <p:nvPr/>
        </p:nvSpPr>
        <p:spPr>
          <a:xfrm>
            <a:off x="4325439" y="4906521"/>
            <a:ext cx="34657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11400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1440</Words>
  <Application>Microsoft Office PowerPoint</Application>
  <PresentationFormat>Widescreen</PresentationFormat>
  <Paragraphs>97</Paragraphs>
  <Slides>15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Alegreya Sans</vt:lpstr>
      <vt:lpstr>Arial</vt:lpstr>
      <vt:lpstr>Arial LatArm</vt:lpstr>
      <vt:lpstr>Arial Unicode MS</vt:lpstr>
      <vt:lpstr>Bahnschrift Condensed</vt:lpstr>
      <vt:lpstr>Calibri</vt:lpstr>
      <vt:lpstr>Calibri Light</vt:lpstr>
      <vt:lpstr>Cambria Math</vt:lpstr>
      <vt:lpstr>Google Sans</vt:lpstr>
      <vt:lpstr>Sylfaen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2021-02-24T16:06:52Z</dcterms:created>
  <dcterms:modified xsi:type="dcterms:W3CDTF">2023-08-13T13:49:31Z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